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18"/>
  </p:notesMasterIdLst>
  <p:sldIdLst>
    <p:sldId id="256" r:id="rId2"/>
    <p:sldId id="257" r:id="rId3"/>
    <p:sldId id="258" r:id="rId4"/>
    <p:sldId id="270" r:id="rId5"/>
    <p:sldId id="259" r:id="rId6"/>
    <p:sldId id="260" r:id="rId7"/>
    <p:sldId id="261" r:id="rId8"/>
    <p:sldId id="262" r:id="rId9"/>
    <p:sldId id="263" r:id="rId10"/>
    <p:sldId id="264" r:id="rId11"/>
    <p:sldId id="265" r:id="rId12"/>
    <p:sldId id="266" r:id="rId13"/>
    <p:sldId id="267" r:id="rId14"/>
    <p:sldId id="268" r:id="rId15"/>
    <p:sldId id="269" r:id="rId16"/>
    <p:sldId id="271" r:id="rId17"/>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20" roundtripDataSignature="AMtx7miLFe/VFF9X7ecv9Xa6lhSvE4lQbw=="/>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Blessing Adediwura" initials="" lastIdx="2"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6" d="100"/>
          <a:sy n="86" d="100"/>
        </p:scale>
        <p:origin x="708" y="1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customschemas.google.com/relationships/presentationmetadata" Target="meta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Sheet111.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Sheet222.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Sheet333.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7"/>
    </mc:Choice>
    <mc:Fallback>
      <c:style val="7"/>
    </mc:Fallback>
  </mc:AlternateContent>
  <c:chart>
    <c:title>
      <c:tx>
        <c:rich>
          <a:bodyPr rot="0" spcFirstLastPara="1" vertOverflow="ellipsis" vert="horz" wrap="square" anchor="ctr" anchorCtr="1"/>
          <a:lstStyle/>
          <a:p>
            <a:pPr>
              <a:defRPr sz="1862" b="1" i="0" u="none" strike="noStrike" kern="1200" cap="all" spc="50" baseline="0">
                <a:solidFill>
                  <a:schemeClr val="tx1">
                    <a:lumMod val="65000"/>
                    <a:lumOff val="35000"/>
                  </a:schemeClr>
                </a:solidFill>
                <a:latin typeface="+mn-lt"/>
                <a:ea typeface="+mn-ea"/>
                <a:cs typeface="+mn-cs"/>
              </a:defRPr>
            </a:pPr>
            <a:r>
              <a:rPr lang="en-US"/>
              <a:t>Age distribution</a:t>
            </a:r>
          </a:p>
        </c:rich>
      </c:tx>
      <c:layout>
        <c:manualLayout>
          <c:xMode val="edge"/>
          <c:yMode val="edge"/>
          <c:x val="0.15351620362969831"/>
          <c:y val="4.4785315802195733E-2"/>
        </c:manualLayout>
      </c:layout>
      <c:overlay val="0"/>
      <c:spPr>
        <a:noFill/>
        <a:ln>
          <a:noFill/>
        </a:ln>
        <a:effectLst/>
      </c:spPr>
      <c:txPr>
        <a:bodyPr rot="0" spcFirstLastPara="1" vertOverflow="ellipsis" vert="horz" wrap="square" anchor="ctr" anchorCtr="1"/>
        <a:lstStyle/>
        <a:p>
          <a:pPr>
            <a:defRPr sz="1862" b="1" i="0" u="none" strike="noStrike" kern="1200" cap="all" spc="5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Age distribution</c:v>
                </c:pt>
              </c:strCache>
            </c:strRef>
          </c:tx>
          <c:dPt>
            <c:idx val="0"/>
            <c:bubble3D val="0"/>
            <c:spPr>
              <a:solidFill>
                <a:schemeClr val="accent5">
                  <a:shade val="53000"/>
                </a:schemeClr>
              </a:solidFill>
              <a:ln>
                <a:noFill/>
              </a:ln>
              <a:effectLst/>
              <a:scene3d>
                <a:camera prst="orthographicFront"/>
                <a:lightRig rig="brightRoom" dir="t"/>
              </a:scene3d>
              <a:sp3d prstMaterial="flat">
                <a:bevelT w="50800" h="101600" prst="angle"/>
                <a:contourClr>
                  <a:srgbClr val="000000"/>
                </a:contourClr>
              </a:sp3d>
            </c:spPr>
          </c:dPt>
          <c:dPt>
            <c:idx val="1"/>
            <c:bubble3D val="0"/>
            <c:spPr>
              <a:solidFill>
                <a:schemeClr val="accent5">
                  <a:shade val="76000"/>
                </a:schemeClr>
              </a:solidFill>
              <a:ln>
                <a:noFill/>
              </a:ln>
              <a:effectLst/>
              <a:scene3d>
                <a:camera prst="orthographicFront"/>
                <a:lightRig rig="brightRoom" dir="t"/>
              </a:scene3d>
              <a:sp3d prstMaterial="flat">
                <a:bevelT w="50800" h="101600" prst="angle"/>
                <a:contourClr>
                  <a:srgbClr val="000000"/>
                </a:contourClr>
              </a:sp3d>
            </c:spPr>
          </c:dPt>
          <c:dPt>
            <c:idx val="2"/>
            <c:bubble3D val="0"/>
            <c:spPr>
              <a:solidFill>
                <a:schemeClr val="accent5"/>
              </a:solidFill>
              <a:ln>
                <a:noFill/>
              </a:ln>
              <a:effectLst/>
              <a:scene3d>
                <a:camera prst="orthographicFront"/>
                <a:lightRig rig="brightRoom" dir="t"/>
              </a:scene3d>
              <a:sp3d prstMaterial="flat">
                <a:bevelT w="50800" h="101600" prst="angle"/>
                <a:contourClr>
                  <a:srgbClr val="000000"/>
                </a:contourClr>
              </a:sp3d>
            </c:spPr>
          </c:dPt>
          <c:dPt>
            <c:idx val="3"/>
            <c:bubble3D val="0"/>
            <c:spPr>
              <a:solidFill>
                <a:schemeClr val="accent5">
                  <a:tint val="77000"/>
                </a:schemeClr>
              </a:solidFill>
              <a:ln>
                <a:noFill/>
              </a:ln>
              <a:effectLst/>
              <a:scene3d>
                <a:camera prst="orthographicFront"/>
                <a:lightRig rig="brightRoom" dir="t"/>
              </a:scene3d>
              <a:sp3d prstMaterial="flat">
                <a:bevelT w="50800" h="101600" prst="angle"/>
                <a:contourClr>
                  <a:srgbClr val="000000"/>
                </a:contourClr>
              </a:sp3d>
            </c:spPr>
          </c:dPt>
          <c:dPt>
            <c:idx val="4"/>
            <c:bubble3D val="0"/>
            <c:spPr>
              <a:solidFill>
                <a:schemeClr val="accent5">
                  <a:tint val="54000"/>
                </a:schemeClr>
              </a:solidFill>
              <a:ln>
                <a:noFill/>
              </a:ln>
              <a:effectLst/>
              <a:scene3d>
                <a:camera prst="orthographicFront"/>
                <a:lightRig rig="brightRoom" dir="t"/>
              </a:scene3d>
              <a:sp3d prstMaterial="flat">
                <a:bevelT w="50800" h="101600" prst="angle"/>
                <a:contourClr>
                  <a:srgbClr val="000000"/>
                </a:contourClr>
              </a:sp3d>
            </c:spPr>
          </c:dPt>
          <c:dLbls>
            <c:dLbl>
              <c:idx val="2"/>
              <c:layout>
                <c:manualLayout>
                  <c:x val="0.11075441743681894"/>
                  <c:y val="0.12331916786408127"/>
                </c:manualLayout>
              </c:layout>
              <c:dLblPos val="bestFit"/>
              <c:showLegendKey val="0"/>
              <c:showVal val="0"/>
              <c:showCatName val="0"/>
              <c:showSerName val="0"/>
              <c:showPercent val="1"/>
              <c:showBubbleSize val="0"/>
              <c:extLst>
                <c:ext xmlns:c15="http://schemas.microsoft.com/office/drawing/2012/chart" uri="{CE6537A1-D6FC-4f65-9D91-7224C49458BB}"/>
              </c:extLst>
            </c:dLbl>
            <c:dLbl>
              <c:idx val="3"/>
              <c:layout>
                <c:manualLayout>
                  <c:x val="5.530138838886442E-2"/>
                  <c:y val="8.1098583380394051E-2"/>
                </c:manualLayout>
              </c:layout>
              <c:dLblPos val="bestFit"/>
              <c:showLegendKey val="0"/>
              <c:showVal val="0"/>
              <c:showCatName val="0"/>
              <c:showSerName val="0"/>
              <c:showPercent val="1"/>
              <c:showBubbleSize val="0"/>
              <c:extLs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tx1"/>
                    </a:solidFill>
                    <a:latin typeface="+mn-lt"/>
                    <a:ea typeface="+mn-ea"/>
                    <a:cs typeface="+mn-cs"/>
                  </a:defRPr>
                </a:pPr>
                <a:endParaRPr lang="en-US"/>
              </a:p>
            </c:txPr>
            <c:dLblPos val="inEnd"/>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Sheet1!$A$2:$A$6</c:f>
              <c:strCache>
                <c:ptCount val="5"/>
                <c:pt idx="0">
                  <c:v>18-24</c:v>
                </c:pt>
                <c:pt idx="1">
                  <c:v>25-34</c:v>
                </c:pt>
                <c:pt idx="2">
                  <c:v>35-44</c:v>
                </c:pt>
                <c:pt idx="3">
                  <c:v>45-54</c:v>
                </c:pt>
                <c:pt idx="4">
                  <c:v>blank</c:v>
                </c:pt>
              </c:strCache>
            </c:strRef>
          </c:cat>
          <c:val>
            <c:numRef>
              <c:f>Sheet1!$B$2:$B$6</c:f>
              <c:numCache>
                <c:formatCode>General</c:formatCode>
                <c:ptCount val="5"/>
                <c:pt idx="0">
                  <c:v>13</c:v>
                </c:pt>
                <c:pt idx="1">
                  <c:v>11</c:v>
                </c:pt>
                <c:pt idx="2">
                  <c:v>2</c:v>
                </c:pt>
                <c:pt idx="3">
                  <c:v>1</c:v>
                </c:pt>
                <c:pt idx="4">
                  <c:v>1</c:v>
                </c:pt>
              </c:numCache>
            </c:numRef>
          </c:val>
        </c:ser>
        <c:dLbls>
          <c:dLblPos val="inEnd"/>
          <c:showLegendKey val="0"/>
          <c:showVal val="0"/>
          <c:showCatName val="0"/>
          <c:showSerName val="0"/>
          <c:showPercent val="1"/>
          <c:showBubbleSize val="0"/>
          <c:showLeaderLines val="1"/>
        </c:dLbls>
        <c:firstSliceAng val="0"/>
      </c:pieChart>
      <c:spPr>
        <a:noFill/>
        <a:ln>
          <a:noFill/>
        </a:ln>
        <a:effectLst/>
      </c:spPr>
    </c:plotArea>
    <c:legend>
      <c:legendPos val="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7"/>
    </mc:Choice>
    <mc:Fallback>
      <c:style val="7"/>
    </mc:Fallback>
  </mc:AlternateContent>
  <c:chart>
    <c:title>
      <c:tx>
        <c:rich>
          <a:bodyPr rot="0" spcFirstLastPara="1" vertOverflow="ellipsis" vert="horz" wrap="square" anchor="ctr" anchorCtr="1"/>
          <a:lstStyle/>
          <a:p>
            <a:pPr>
              <a:defRPr sz="1862" b="1" i="0" u="none" strike="noStrike" kern="1200" cap="all" spc="50" baseline="0">
                <a:solidFill>
                  <a:schemeClr val="tx1">
                    <a:lumMod val="65000"/>
                    <a:lumOff val="35000"/>
                  </a:schemeClr>
                </a:solidFill>
                <a:latin typeface="+mn-lt"/>
                <a:ea typeface="+mn-ea"/>
                <a:cs typeface="+mn-cs"/>
              </a:defRPr>
            </a:pPr>
            <a:r>
              <a:rPr lang="en-US" dirty="0"/>
              <a:t>Employment Status</a:t>
            </a:r>
          </a:p>
        </c:rich>
      </c:tx>
      <c:layout>
        <c:manualLayout>
          <c:xMode val="edge"/>
          <c:yMode val="edge"/>
          <c:x val="0.20744211701865545"/>
          <c:y val="4.4785315802195733E-2"/>
        </c:manualLayout>
      </c:layout>
      <c:overlay val="0"/>
      <c:spPr>
        <a:noFill/>
        <a:ln>
          <a:noFill/>
        </a:ln>
        <a:effectLst/>
      </c:spPr>
      <c:txPr>
        <a:bodyPr rot="0" spcFirstLastPara="1" vertOverflow="ellipsis" vert="horz" wrap="square" anchor="ctr" anchorCtr="1"/>
        <a:lstStyle/>
        <a:p>
          <a:pPr>
            <a:defRPr sz="1862" b="1" i="0" u="none" strike="noStrike" kern="1200" cap="all" spc="5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Employement Status</c:v>
                </c:pt>
              </c:strCache>
            </c:strRef>
          </c:tx>
          <c:explosion val="4"/>
          <c:dPt>
            <c:idx val="0"/>
            <c:bubble3D val="0"/>
            <c:explosion val="0"/>
            <c:spPr>
              <a:solidFill>
                <a:schemeClr val="accent5">
                  <a:shade val="53000"/>
                </a:schemeClr>
              </a:solidFill>
              <a:ln>
                <a:noFill/>
              </a:ln>
              <a:effectLst/>
              <a:scene3d>
                <a:camera prst="orthographicFront"/>
                <a:lightRig rig="brightRoom" dir="t"/>
              </a:scene3d>
              <a:sp3d prstMaterial="flat">
                <a:bevelT w="50800" h="101600" prst="angle"/>
                <a:contourClr>
                  <a:srgbClr val="000000"/>
                </a:contourClr>
              </a:sp3d>
            </c:spPr>
          </c:dPt>
          <c:dPt>
            <c:idx val="1"/>
            <c:bubble3D val="0"/>
            <c:explosion val="0"/>
            <c:spPr>
              <a:solidFill>
                <a:schemeClr val="accent5">
                  <a:shade val="76000"/>
                </a:schemeClr>
              </a:solidFill>
              <a:ln>
                <a:noFill/>
              </a:ln>
              <a:effectLst/>
              <a:scene3d>
                <a:camera prst="orthographicFront"/>
                <a:lightRig rig="brightRoom" dir="t"/>
              </a:scene3d>
              <a:sp3d prstMaterial="flat">
                <a:bevelT w="50800" h="101600" prst="angle"/>
                <a:contourClr>
                  <a:srgbClr val="000000"/>
                </a:contourClr>
              </a:sp3d>
            </c:spPr>
          </c:dPt>
          <c:dPt>
            <c:idx val="2"/>
            <c:bubble3D val="0"/>
            <c:explosion val="0"/>
            <c:spPr>
              <a:solidFill>
                <a:schemeClr val="accent5"/>
              </a:solidFill>
              <a:ln>
                <a:noFill/>
              </a:ln>
              <a:effectLst/>
              <a:scene3d>
                <a:camera prst="orthographicFront"/>
                <a:lightRig rig="brightRoom" dir="t"/>
              </a:scene3d>
              <a:sp3d prstMaterial="flat">
                <a:bevelT w="50800" h="101600" prst="angle"/>
                <a:contourClr>
                  <a:srgbClr val="000000"/>
                </a:contourClr>
              </a:sp3d>
            </c:spPr>
          </c:dPt>
          <c:dPt>
            <c:idx val="3"/>
            <c:bubble3D val="0"/>
            <c:explosion val="0"/>
            <c:spPr>
              <a:solidFill>
                <a:schemeClr val="accent5">
                  <a:tint val="77000"/>
                </a:schemeClr>
              </a:solidFill>
              <a:ln>
                <a:noFill/>
              </a:ln>
              <a:effectLst/>
              <a:scene3d>
                <a:camera prst="orthographicFront"/>
                <a:lightRig rig="brightRoom" dir="t"/>
              </a:scene3d>
              <a:sp3d prstMaterial="flat">
                <a:bevelT w="50800" h="101600" prst="angle"/>
                <a:contourClr>
                  <a:srgbClr val="000000"/>
                </a:contourClr>
              </a:sp3d>
            </c:spPr>
          </c:dPt>
          <c:dPt>
            <c:idx val="4"/>
            <c:bubble3D val="0"/>
            <c:explosion val="0"/>
            <c:spPr>
              <a:solidFill>
                <a:schemeClr val="accent5">
                  <a:tint val="54000"/>
                </a:schemeClr>
              </a:solidFill>
              <a:ln>
                <a:noFill/>
              </a:ln>
              <a:effectLst/>
              <a:scene3d>
                <a:camera prst="orthographicFront"/>
                <a:lightRig rig="brightRoom" dir="t"/>
              </a:scene3d>
              <a:sp3d prstMaterial="flat">
                <a:bevelT w="50800" h="101600" prst="angle"/>
                <a:contourClr>
                  <a:srgbClr val="000000"/>
                </a:contourClr>
              </a:sp3d>
            </c:spPr>
          </c:dPt>
          <c:dLbls>
            <c:dLbl>
              <c:idx val="0"/>
              <c:layout>
                <c:manualLayout>
                  <c:x val="-0.13536050936084495"/>
                  <c:y val="2.3524312623944971E-2"/>
                </c:manualLayout>
              </c:layout>
              <c:dLblPos val="bestFit"/>
              <c:showLegendKey val="0"/>
              <c:showVal val="0"/>
              <c:showCatName val="0"/>
              <c:showSerName val="0"/>
              <c:showPercent val="1"/>
              <c:showBubbleSize val="0"/>
              <c:extLs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tx1"/>
                    </a:solidFill>
                    <a:latin typeface="+mn-lt"/>
                    <a:ea typeface="+mn-ea"/>
                    <a:cs typeface="+mn-cs"/>
                  </a:defRPr>
                </a:pPr>
                <a:endParaRPr lang="en-US"/>
              </a:p>
            </c:txPr>
            <c:dLblPos val="inEnd"/>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Sheet1!$A$2:$A$6</c:f>
              <c:strCache>
                <c:ptCount val="5"/>
                <c:pt idx="0">
                  <c:v>Students</c:v>
                </c:pt>
                <c:pt idx="1">
                  <c:v>Employed</c:v>
                </c:pt>
                <c:pt idx="2">
                  <c:v>Entrepreneurs</c:v>
                </c:pt>
                <c:pt idx="3">
                  <c:v>Freelancers</c:v>
                </c:pt>
                <c:pt idx="4">
                  <c:v>Others</c:v>
                </c:pt>
              </c:strCache>
            </c:strRef>
          </c:cat>
          <c:val>
            <c:numRef>
              <c:f>Sheet1!$B$2:$B$6</c:f>
              <c:numCache>
                <c:formatCode>General</c:formatCode>
                <c:ptCount val="5"/>
                <c:pt idx="0">
                  <c:v>11</c:v>
                </c:pt>
                <c:pt idx="1">
                  <c:v>8</c:v>
                </c:pt>
                <c:pt idx="2">
                  <c:v>4</c:v>
                </c:pt>
                <c:pt idx="3">
                  <c:v>1</c:v>
                </c:pt>
                <c:pt idx="4">
                  <c:v>2</c:v>
                </c:pt>
              </c:numCache>
            </c:numRef>
          </c:val>
        </c:ser>
        <c:dLbls>
          <c:dLblPos val="inEnd"/>
          <c:showLegendKey val="0"/>
          <c:showVal val="0"/>
          <c:showCatName val="0"/>
          <c:showSerName val="0"/>
          <c:showPercent val="1"/>
          <c:showBubbleSize val="0"/>
          <c:showLeaderLines val="1"/>
        </c:dLbls>
        <c:firstSliceAng val="0"/>
      </c:pieChart>
      <c:spPr>
        <a:noFill/>
        <a:ln>
          <a:noFill/>
        </a:ln>
        <a:effectLst/>
      </c:spPr>
    </c:plotArea>
    <c:legend>
      <c:legendPos val="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7"/>
    </mc:Choice>
    <mc:Fallback>
      <c:style val="7"/>
    </mc:Fallback>
  </mc:AlternateContent>
  <c:chart>
    <c:title>
      <c:layout>
        <c:manualLayout>
          <c:xMode val="edge"/>
          <c:yMode val="edge"/>
          <c:x val="0.10621365952246166"/>
          <c:y val="4.2002160300087243E-2"/>
        </c:manualLayout>
      </c:layout>
      <c:overlay val="0"/>
      <c:spPr>
        <a:noFill/>
        <a:ln>
          <a:noFill/>
        </a:ln>
        <a:effectLst/>
      </c:spPr>
      <c:txPr>
        <a:bodyPr rot="0" spcFirstLastPara="1" vertOverflow="ellipsis" vert="horz" wrap="square" anchor="ctr" anchorCtr="1"/>
        <a:lstStyle/>
        <a:p>
          <a:pPr>
            <a:defRPr sz="1862" b="1" i="0" u="none" strike="noStrike" kern="1200" cap="all" spc="5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Current Living Situation</c:v>
                </c:pt>
              </c:strCache>
            </c:strRef>
          </c:tx>
          <c:dPt>
            <c:idx val="0"/>
            <c:bubble3D val="0"/>
            <c:spPr>
              <a:solidFill>
                <a:schemeClr val="accent5">
                  <a:shade val="58000"/>
                </a:schemeClr>
              </a:solidFill>
              <a:ln>
                <a:noFill/>
              </a:ln>
              <a:effectLst/>
              <a:scene3d>
                <a:camera prst="orthographicFront"/>
                <a:lightRig rig="brightRoom" dir="t"/>
              </a:scene3d>
              <a:sp3d prstMaterial="flat">
                <a:bevelT w="50800" h="101600" prst="angle"/>
                <a:contourClr>
                  <a:srgbClr val="000000"/>
                </a:contourClr>
              </a:sp3d>
            </c:spPr>
          </c:dPt>
          <c:dPt>
            <c:idx val="1"/>
            <c:bubble3D val="0"/>
            <c:spPr>
              <a:solidFill>
                <a:schemeClr val="accent5">
                  <a:shade val="86000"/>
                </a:schemeClr>
              </a:solidFill>
              <a:ln>
                <a:noFill/>
              </a:ln>
              <a:effectLst/>
              <a:scene3d>
                <a:camera prst="orthographicFront"/>
                <a:lightRig rig="brightRoom" dir="t"/>
              </a:scene3d>
              <a:sp3d prstMaterial="flat">
                <a:bevelT w="50800" h="101600" prst="angle"/>
                <a:contourClr>
                  <a:srgbClr val="000000"/>
                </a:contourClr>
              </a:sp3d>
            </c:spPr>
          </c:dPt>
          <c:dPt>
            <c:idx val="2"/>
            <c:bubble3D val="0"/>
            <c:spPr>
              <a:solidFill>
                <a:schemeClr val="accent5">
                  <a:tint val="86000"/>
                </a:schemeClr>
              </a:solidFill>
              <a:ln>
                <a:noFill/>
              </a:ln>
              <a:effectLst/>
              <a:scene3d>
                <a:camera prst="orthographicFront"/>
                <a:lightRig rig="brightRoom" dir="t"/>
              </a:scene3d>
              <a:sp3d prstMaterial="flat">
                <a:bevelT w="50800" h="101600" prst="angle"/>
                <a:contourClr>
                  <a:srgbClr val="000000"/>
                </a:contourClr>
              </a:sp3d>
            </c:spPr>
          </c:dPt>
          <c:dPt>
            <c:idx val="3"/>
            <c:bubble3D val="0"/>
            <c:spPr>
              <a:solidFill>
                <a:schemeClr val="accent5">
                  <a:tint val="58000"/>
                </a:schemeClr>
              </a:solidFill>
              <a:ln>
                <a:noFill/>
              </a:ln>
              <a:effectLst/>
              <a:scene3d>
                <a:camera prst="orthographicFront"/>
                <a:lightRig rig="brightRoom" dir="t"/>
              </a:scene3d>
              <a:sp3d prstMaterial="flat">
                <a:bevelT w="50800" h="101600" prst="angle"/>
                <a:contourClr>
                  <a:srgbClr val="000000"/>
                </a:contourClr>
              </a:sp3d>
            </c:spPr>
          </c:dPt>
          <c:dLbls>
            <c:dLbl>
              <c:idx val="3"/>
              <c:layout>
                <c:manualLayout>
                  <c:x val="1.9584052869418587E-2"/>
                  <c:y val="9.6114780275329006E-2"/>
                </c:manualLayout>
              </c:layout>
              <c:dLblPos val="bestFit"/>
              <c:showLegendKey val="0"/>
              <c:showVal val="0"/>
              <c:showCatName val="0"/>
              <c:showSerName val="0"/>
              <c:showPercent val="1"/>
              <c:showBubbleSize val="0"/>
              <c:extLs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tx1"/>
                    </a:solidFill>
                    <a:latin typeface="+mn-lt"/>
                    <a:ea typeface="+mn-ea"/>
                    <a:cs typeface="+mn-cs"/>
                  </a:defRPr>
                </a:pPr>
                <a:endParaRPr lang="en-US"/>
              </a:p>
            </c:txPr>
            <c:dLblPos val="inEnd"/>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Sheet1!$A$2:$A$5</c:f>
              <c:strCache>
                <c:ptCount val="4"/>
                <c:pt idx="0">
                  <c:v>Rent</c:v>
                </c:pt>
                <c:pt idx="1">
                  <c:v>Own</c:v>
                </c:pt>
                <c:pt idx="2">
                  <c:v>Living with family</c:v>
                </c:pt>
                <c:pt idx="3">
                  <c:v>Other</c:v>
                </c:pt>
              </c:strCache>
            </c:strRef>
          </c:cat>
          <c:val>
            <c:numRef>
              <c:f>Sheet1!$B$2:$B$5</c:f>
              <c:numCache>
                <c:formatCode>General</c:formatCode>
                <c:ptCount val="4"/>
                <c:pt idx="0">
                  <c:v>10</c:v>
                </c:pt>
                <c:pt idx="1">
                  <c:v>1</c:v>
                </c:pt>
                <c:pt idx="2">
                  <c:v>13</c:v>
                </c:pt>
                <c:pt idx="3">
                  <c:v>1</c:v>
                </c:pt>
              </c:numCache>
            </c:numRef>
          </c:val>
        </c:ser>
        <c:dLbls>
          <c:dLblPos val="inEnd"/>
          <c:showLegendKey val="0"/>
          <c:showVal val="0"/>
          <c:showCatName val="0"/>
          <c:showSerName val="0"/>
          <c:showPercent val="1"/>
          <c:showBubbleSize val="0"/>
          <c:showLeaderLines val="1"/>
        </c:dLbls>
        <c:firstSliceAng val="0"/>
      </c:pieChart>
      <c:spPr>
        <a:noFill/>
        <a:ln>
          <a:noFill/>
        </a:ln>
        <a:effectLst/>
      </c:spPr>
    </c:plotArea>
    <c:legend>
      <c:legendPos val="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withinLinear" id="18">
  <a:schemeClr val="accent5"/>
</cs:colorStyle>
</file>

<file path=ppt/charts/colors2.xml><?xml version="1.0" encoding="utf-8"?>
<cs:colorStyle xmlns:cs="http://schemas.microsoft.com/office/drawing/2012/chartStyle" xmlns:a="http://schemas.openxmlformats.org/drawingml/2006/main" meth="withinLinear" id="18">
  <a:schemeClr val="accent5"/>
</cs:colorStyle>
</file>

<file path=ppt/charts/colors3.xml><?xml version="1.0" encoding="utf-8"?>
<cs:colorStyle xmlns:cs="http://schemas.microsoft.com/office/drawing/2012/chartStyle" xmlns:a="http://schemas.openxmlformats.org/drawingml/2006/main" meth="withinLinear" id="18">
  <a:schemeClr val="accent5"/>
</cs:colorStyle>
</file>

<file path=ppt/charts/style1.xml><?xml version="1.0" encoding="utf-8"?>
<cs:chartStyle xmlns:cs="http://schemas.microsoft.com/office/drawing/2012/chartStyle" xmlns:a="http://schemas.openxmlformats.org/drawingml/2006/main" id="258">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lt1"/>
    </cs:fontRef>
    <cs:defRPr sz="1197" b="1"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scene3d>
        <a:camera prst="orthographicFront"/>
        <a:lightRig rig="brightRoom" dir="t"/>
      </a:scene3d>
      <a:sp3d prstMaterial="flat">
        <a:bevelT w="50800" h="101600" prst="angle"/>
        <a:contourClr>
          <a:srgbClr val="000000"/>
        </a:contourClr>
      </a:sp3d>
    </cs:spPr>
  </cs:dataPoint>
  <cs:dataPoint3D>
    <cs:lnRef idx="0"/>
    <cs:fillRef idx="0">
      <cs:styleClr val="auto"/>
    </cs:fillRef>
    <cs:effectRef idx="0"/>
    <cs:fontRef idx="minor">
      <a:schemeClr val="tx1"/>
    </cs:fontRef>
    <cs:spPr>
      <a:solidFill>
        <a:schemeClr val="phClr"/>
      </a:solidFill>
      <a:ln w="1905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1" i="0" kern="1200" cap="all" spc="5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8">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lt1"/>
    </cs:fontRef>
    <cs:defRPr sz="1197" b="1"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scene3d>
        <a:camera prst="orthographicFront"/>
        <a:lightRig rig="brightRoom" dir="t"/>
      </a:scene3d>
      <a:sp3d prstMaterial="flat">
        <a:bevelT w="50800" h="101600" prst="angle"/>
        <a:contourClr>
          <a:srgbClr val="000000"/>
        </a:contourClr>
      </a:sp3d>
    </cs:spPr>
  </cs:dataPoint>
  <cs:dataPoint3D>
    <cs:lnRef idx="0"/>
    <cs:fillRef idx="0">
      <cs:styleClr val="auto"/>
    </cs:fillRef>
    <cs:effectRef idx="0"/>
    <cs:fontRef idx="minor">
      <a:schemeClr val="tx1"/>
    </cs:fontRef>
    <cs:spPr>
      <a:solidFill>
        <a:schemeClr val="phClr"/>
      </a:solidFill>
      <a:ln w="1905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1" i="0" kern="1200" cap="all" spc="5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8">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lt1"/>
    </cs:fontRef>
    <cs:defRPr sz="1197" b="1"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scene3d>
        <a:camera prst="orthographicFront"/>
        <a:lightRig rig="brightRoom" dir="t"/>
      </a:scene3d>
      <a:sp3d prstMaterial="flat">
        <a:bevelT w="50800" h="101600" prst="angle"/>
        <a:contourClr>
          <a:srgbClr val="000000"/>
        </a:contourClr>
      </a:sp3d>
    </cs:spPr>
  </cs:dataPoint>
  <cs:dataPoint3D>
    <cs:lnRef idx="0"/>
    <cs:fillRef idx="0">
      <cs:styleClr val="auto"/>
    </cs:fillRef>
    <cs:effectRef idx="0"/>
    <cs:fontRef idx="minor">
      <a:schemeClr val="tx1"/>
    </cs:fontRef>
    <cs:spPr>
      <a:solidFill>
        <a:schemeClr val="phClr"/>
      </a:solidFill>
      <a:ln w="1905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1" i="0" kern="1200" cap="all" spc="5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31768361"/>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6" name="Google Shape;8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268501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2" name="Google Shape;232;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534233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1" name="Google Shape;251;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67362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7" name="Google Shape;257;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58843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3" name="Google Shape;263;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135717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p1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0" name="Google Shape;270;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002826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2" name="Google Shape;92;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912660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8" name="Google Shape;98;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110419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04" name="Google Shape;104;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717341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1" name="Google Shape;121;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2" name="Google Shape;122;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a:t>
            </a:fld>
            <a:endParaRPr/>
          </a:p>
        </p:txBody>
      </p:sp>
    </p:spTree>
    <p:extLst>
      <p:ext uri="{BB962C8B-B14F-4D97-AF65-F5344CB8AC3E}">
        <p14:creationId xmlns:p14="http://schemas.microsoft.com/office/powerpoint/2010/main" val="17165984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1" name="Google Shape;151;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2" name="Google Shape;152;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a:t>
            </a:fld>
            <a:endParaRPr/>
          </a:p>
        </p:txBody>
      </p:sp>
    </p:spTree>
    <p:extLst>
      <p:ext uri="{BB962C8B-B14F-4D97-AF65-F5344CB8AC3E}">
        <p14:creationId xmlns:p14="http://schemas.microsoft.com/office/powerpoint/2010/main" val="39163321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1" name="Google Shape;181;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2" name="Google Shape;182;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a:t>
            </a:fld>
            <a:endParaRPr/>
          </a:p>
        </p:txBody>
      </p:sp>
    </p:spTree>
    <p:extLst>
      <p:ext uri="{BB962C8B-B14F-4D97-AF65-F5344CB8AC3E}">
        <p14:creationId xmlns:p14="http://schemas.microsoft.com/office/powerpoint/2010/main" val="8123897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1" name="Google Shape;211;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2" name="Google Shape;212;p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a:t>
            </a:fld>
            <a:endParaRPr/>
          </a:p>
        </p:txBody>
      </p:sp>
    </p:spTree>
    <p:extLst>
      <p:ext uri="{BB962C8B-B14F-4D97-AF65-F5344CB8AC3E}">
        <p14:creationId xmlns:p14="http://schemas.microsoft.com/office/powerpoint/2010/main" val="10981829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5" name="Google Shape;225;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781366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16"/>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16"/>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8" name="Google Shape;18;p1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1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1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2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25"/>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2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2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2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26"/>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26"/>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 name="Google Shape;81;p2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2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2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1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17"/>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 name="Google Shape;24;p1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1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1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7"/>
        <p:cNvGrpSpPr/>
        <p:nvPr/>
      </p:nvGrpSpPr>
      <p:grpSpPr>
        <a:xfrm>
          <a:off x="0" y="0"/>
          <a:ext cx="0" cy="0"/>
          <a:chOff x="0" y="0"/>
          <a:chExt cx="0" cy="0"/>
        </a:xfrm>
      </p:grpSpPr>
      <p:sp>
        <p:nvSpPr>
          <p:cNvPr id="28" name="Google Shape;28;p1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1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1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1"/>
        <p:cNvGrpSpPr/>
        <p:nvPr/>
      </p:nvGrpSpPr>
      <p:grpSpPr>
        <a:xfrm>
          <a:off x="0" y="0"/>
          <a:ext cx="0" cy="0"/>
          <a:chOff x="0" y="0"/>
          <a:chExt cx="0" cy="0"/>
        </a:xfrm>
      </p:grpSpPr>
      <p:sp>
        <p:nvSpPr>
          <p:cNvPr id="32" name="Google Shape;32;p19"/>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3" name="Google Shape;33;p19"/>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4" name="Google Shape;34;p1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1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 name="Google Shape;36;p1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7"/>
        <p:cNvGrpSpPr/>
        <p:nvPr/>
      </p:nvGrpSpPr>
      <p:grpSpPr>
        <a:xfrm>
          <a:off x="0" y="0"/>
          <a:ext cx="0" cy="0"/>
          <a:chOff x="0" y="0"/>
          <a:chExt cx="0" cy="0"/>
        </a:xfrm>
      </p:grpSpPr>
      <p:sp>
        <p:nvSpPr>
          <p:cNvPr id="38" name="Google Shape;38;p2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9" name="Google Shape;39;p20"/>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p20"/>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1" name="Google Shape;41;p2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2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2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4"/>
        <p:cNvGrpSpPr/>
        <p:nvPr/>
      </p:nvGrpSpPr>
      <p:grpSpPr>
        <a:xfrm>
          <a:off x="0" y="0"/>
          <a:ext cx="0" cy="0"/>
          <a:chOff x="0" y="0"/>
          <a:chExt cx="0" cy="0"/>
        </a:xfrm>
      </p:grpSpPr>
      <p:sp>
        <p:nvSpPr>
          <p:cNvPr id="45" name="Google Shape;45;p21"/>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6" name="Google Shape;46;p21"/>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7" name="Google Shape;47;p21"/>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8" name="Google Shape;48;p21"/>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9" name="Google Shape;49;p21"/>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0" name="Google Shape;50;p2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2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2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3"/>
        <p:cNvGrpSpPr/>
        <p:nvPr/>
      </p:nvGrpSpPr>
      <p:grpSpPr>
        <a:xfrm>
          <a:off x="0" y="0"/>
          <a:ext cx="0" cy="0"/>
          <a:chOff x="0" y="0"/>
          <a:chExt cx="0" cy="0"/>
        </a:xfrm>
      </p:grpSpPr>
      <p:sp>
        <p:nvSpPr>
          <p:cNvPr id="54" name="Google Shape;54;p2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5" name="Google Shape;55;p2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2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2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23"/>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23"/>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1" name="Google Shape;61;p23"/>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2" name="Google Shape;62;p2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2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2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24"/>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24"/>
          <p:cNvSpPr>
            <a:spLocks noGrp="1"/>
          </p:cNvSpPr>
          <p:nvPr>
            <p:ph type="pic" idx="2"/>
          </p:nvPr>
        </p:nvSpPr>
        <p:spPr>
          <a:xfrm>
            <a:off x="5183188" y="987425"/>
            <a:ext cx="6172200" cy="4873625"/>
          </a:xfrm>
          <a:prstGeom prst="rect">
            <a:avLst/>
          </a:prstGeom>
          <a:noFill/>
          <a:ln>
            <a:noFill/>
          </a:ln>
        </p:spPr>
      </p:sp>
      <p:sp>
        <p:nvSpPr>
          <p:cNvPr id="68" name="Google Shape;68;p24"/>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9" name="Google Shape;69;p2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2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2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miro.com/app/board/uXjVJeLVtiM=/?share_link_id=898483272801"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9.jp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www.linkedin.com/in/blessing-paulinus" TargetMode="Externa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chart" Target="../charts/chart3.xml"/><Relationship Id="rId4" Type="http://schemas.openxmlformats.org/officeDocument/2006/relationships/chart" Target="../charts/chart2.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4.jpg"/><Relationship Id="rId7" Type="http://schemas.openxmlformats.org/officeDocument/2006/relationships/image" Target="../media/image8.jp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7.jpg"/><Relationship Id="rId5" Type="http://schemas.openxmlformats.org/officeDocument/2006/relationships/image" Target="../media/image6.jpg"/><Relationship Id="rId4" Type="http://schemas.openxmlformats.org/officeDocument/2006/relationships/image" Target="../media/image5.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fontScale="90000"/>
          </a:bodyPr>
          <a:lstStyle/>
          <a:p>
            <a:pPr marL="0" lvl="0" indent="0" algn="ctr" rtl="0">
              <a:lnSpc>
                <a:spcPct val="90000"/>
              </a:lnSpc>
              <a:spcBef>
                <a:spcPts val="0"/>
              </a:spcBef>
              <a:spcAft>
                <a:spcPts val="0"/>
              </a:spcAft>
              <a:buClr>
                <a:srgbClr val="2E75B5"/>
              </a:buClr>
              <a:buSzPct val="100000"/>
              <a:buFont typeface="Calibri"/>
              <a:buNone/>
            </a:pPr>
            <a:r>
              <a:rPr lang="en-US" b="1" i="1" dirty="0" err="1">
                <a:solidFill>
                  <a:srgbClr val="2E75B5"/>
                </a:solidFill>
              </a:rPr>
              <a:t>Oga</a:t>
            </a:r>
            <a:r>
              <a:rPr lang="en-US" b="1" i="1" dirty="0">
                <a:solidFill>
                  <a:srgbClr val="2E75B5"/>
                </a:solidFill>
              </a:rPr>
              <a:t> Landlord – Democratizing Property Ownership in Africa</a:t>
            </a:r>
            <a:r>
              <a:rPr lang="en-US" b="1" i="1" dirty="0"/>
              <a:t/>
            </a:r>
            <a:br>
              <a:rPr lang="en-US" b="1" i="1" dirty="0"/>
            </a:br>
            <a:endParaRPr b="1" dirty="0"/>
          </a:p>
        </p:txBody>
      </p:sp>
      <p:sp>
        <p:nvSpPr>
          <p:cNvPr id="89" name="Google Shape;89;p1"/>
          <p:cNvSpPr txBox="1">
            <a:spLocks noGrp="1"/>
          </p:cNvSpPr>
          <p:nvPr>
            <p:ph type="subTitle" idx="1"/>
          </p:nvPr>
        </p:nvSpPr>
        <p:spPr>
          <a:xfrm>
            <a:off x="1524000" y="3384331"/>
            <a:ext cx="9144000" cy="2259723"/>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0"/>
              </a:spcBef>
              <a:spcAft>
                <a:spcPts val="0"/>
              </a:spcAft>
              <a:buClr>
                <a:schemeClr val="dk1"/>
              </a:buClr>
              <a:buSzPts val="2400"/>
              <a:buNone/>
            </a:pPr>
            <a:r>
              <a:rPr lang="en-US" i="1" dirty="0"/>
              <a:t>Capstone Project – Product Management</a:t>
            </a:r>
            <a:r>
              <a:rPr lang="en-US" dirty="0"/>
              <a:t/>
            </a:r>
            <a:br>
              <a:rPr lang="en-US" dirty="0"/>
            </a:br>
            <a:r>
              <a:rPr lang="en-US" i="1" dirty="0"/>
              <a:t>By </a:t>
            </a:r>
            <a:r>
              <a:rPr lang="en-US" i="1" dirty="0" err="1"/>
              <a:t>Paulinus</a:t>
            </a:r>
            <a:r>
              <a:rPr lang="en-US" i="1" dirty="0"/>
              <a:t> Blessing </a:t>
            </a:r>
            <a:r>
              <a:rPr lang="en-US" dirty="0"/>
              <a:t/>
            </a:r>
            <a:br>
              <a:rPr lang="en-US" dirty="0"/>
            </a:br>
            <a:r>
              <a:rPr lang="en-US" i="1" dirty="0"/>
              <a:t>Tagline – “From Tenant to </a:t>
            </a:r>
            <a:r>
              <a:rPr lang="en-US" i="1" dirty="0" err="1"/>
              <a:t>Oga</a:t>
            </a:r>
            <a:r>
              <a:rPr lang="en-US" i="1" dirty="0"/>
              <a:t> — One Share at a Time”</a:t>
            </a:r>
            <a:endParaRPr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9"/>
          <p:cNvSpPr txBox="1">
            <a:spLocks noGrp="1"/>
          </p:cNvSpPr>
          <p:nvPr>
            <p:ph type="title"/>
          </p:nvPr>
        </p:nvSpPr>
        <p:spPr>
          <a:xfrm>
            <a:off x="0" y="323085"/>
            <a:ext cx="10502462"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2E75B5"/>
              </a:buClr>
              <a:buSzPts val="4400"/>
              <a:buFont typeface="Calibri"/>
              <a:buNone/>
            </a:pPr>
            <a:r>
              <a:rPr lang="en-US" b="1">
                <a:solidFill>
                  <a:srgbClr val="2E75B5"/>
                </a:solidFill>
              </a:rPr>
              <a:t>User flow </a:t>
            </a:r>
            <a:endParaRPr b="1">
              <a:solidFill>
                <a:srgbClr val="2E75B5"/>
              </a:solidFill>
            </a:endParaRPr>
          </a:p>
        </p:txBody>
      </p:sp>
      <p:sp>
        <p:nvSpPr>
          <p:cNvPr id="228" name="Google Shape;228;p9"/>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u="sng">
                <a:solidFill>
                  <a:schemeClr val="hlink"/>
                </a:solidFill>
                <a:hlinkClick r:id="rId3"/>
              </a:rPr>
              <a:t>https://miro.com/app/board/uXjVJeLVtiM=/?share_link_id=898483272801</a:t>
            </a:r>
            <a:r>
              <a:rPr lang="en-US"/>
              <a:t>  </a:t>
            </a:r>
            <a:endParaRPr/>
          </a:p>
        </p:txBody>
      </p:sp>
      <p:pic>
        <p:nvPicPr>
          <p:cNvPr id="229" name="Google Shape;229;p9"/>
          <p:cNvPicPr preferRelativeResize="0"/>
          <p:nvPr/>
        </p:nvPicPr>
        <p:blipFill rotWithShape="1">
          <a:blip r:embed="rId4">
            <a:alphaModFix/>
          </a:blip>
          <a:srcRect/>
          <a:stretch/>
        </p:blipFill>
        <p:spPr>
          <a:xfrm>
            <a:off x="-1" y="2797234"/>
            <a:ext cx="12192001" cy="406076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10"/>
          <p:cNvSpPr txBox="1">
            <a:spLocks noGrp="1"/>
          </p:cNvSpPr>
          <p:nvPr>
            <p:ph type="title"/>
          </p:nvPr>
        </p:nvSpPr>
        <p:spPr>
          <a:xfrm>
            <a:off x="0" y="144407"/>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2E75B5"/>
              </a:buClr>
              <a:buSzPts val="4400"/>
              <a:buFont typeface="Arial"/>
              <a:buNone/>
            </a:pPr>
            <a:r>
              <a:rPr lang="en-US" b="1">
                <a:solidFill>
                  <a:srgbClr val="2E75B5"/>
                </a:solidFill>
                <a:latin typeface="Arial"/>
                <a:ea typeface="Arial"/>
                <a:cs typeface="Arial"/>
                <a:sym typeface="Arial"/>
              </a:rPr>
              <a:t>Product Goals and Metrics</a:t>
            </a:r>
            <a:endParaRPr b="1">
              <a:solidFill>
                <a:srgbClr val="2E75B5"/>
              </a:solidFill>
              <a:latin typeface="Arial"/>
              <a:ea typeface="Arial"/>
              <a:cs typeface="Arial"/>
              <a:sym typeface="Arial"/>
            </a:endParaRPr>
          </a:p>
        </p:txBody>
      </p:sp>
      <p:grpSp>
        <p:nvGrpSpPr>
          <p:cNvPr id="235" name="Google Shape;235;p10"/>
          <p:cNvGrpSpPr/>
          <p:nvPr/>
        </p:nvGrpSpPr>
        <p:grpSpPr>
          <a:xfrm>
            <a:off x="841088" y="1825625"/>
            <a:ext cx="10509823" cy="4351338"/>
            <a:chOff x="2888" y="0"/>
            <a:chExt cx="10509823" cy="4351338"/>
          </a:xfrm>
        </p:grpSpPr>
        <p:sp>
          <p:nvSpPr>
            <p:cNvPr id="236" name="Google Shape;236;p10"/>
            <p:cNvSpPr/>
            <p:nvPr/>
          </p:nvSpPr>
          <p:spPr>
            <a:xfrm>
              <a:off x="788669" y="0"/>
              <a:ext cx="8938260" cy="4351338"/>
            </a:xfrm>
            <a:prstGeom prst="rightArrow">
              <a:avLst>
                <a:gd name="adj1" fmla="val 50000"/>
                <a:gd name="adj2" fmla="val 50000"/>
              </a:avLst>
            </a:prstGeom>
            <a:solidFill>
              <a:srgbClr val="CFDE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10"/>
            <p:cNvSpPr/>
            <p:nvPr/>
          </p:nvSpPr>
          <p:spPr>
            <a:xfrm>
              <a:off x="2888" y="1305401"/>
              <a:ext cx="1681571" cy="1740535"/>
            </a:xfrm>
            <a:prstGeom prst="roundRect">
              <a:avLst>
                <a:gd name="adj" fmla="val 16667"/>
              </a:avLst>
            </a:prstGeom>
            <a:solidFill>
              <a:srgbClr val="599BD5"/>
            </a:solidFill>
            <a:ln w="12700" cap="flat" cmpd="sng">
              <a:solidFill>
                <a:schemeClr val="dk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10"/>
            <p:cNvSpPr txBox="1"/>
            <p:nvPr/>
          </p:nvSpPr>
          <p:spPr>
            <a:xfrm>
              <a:off x="84976" y="1387489"/>
              <a:ext cx="1517395" cy="1576359"/>
            </a:xfrm>
            <a:prstGeom prst="rect">
              <a:avLst/>
            </a:prstGeom>
            <a:noFill/>
            <a:ln>
              <a:noFill/>
            </a:ln>
          </p:spPr>
          <p:txBody>
            <a:bodyPr spcFirstLastPara="1" wrap="square" lIns="121900" tIns="121900" rIns="121900" bIns="121900" anchor="ctr" anchorCtr="0">
              <a:noAutofit/>
            </a:bodyPr>
            <a:lstStyle/>
            <a:p>
              <a:pPr marL="0" marR="0" lvl="0" indent="0" algn="ctr" rtl="0">
                <a:lnSpc>
                  <a:spcPct val="90000"/>
                </a:lnSpc>
                <a:spcBef>
                  <a:spcPts val="0"/>
                </a:spcBef>
                <a:spcAft>
                  <a:spcPts val="0"/>
                </a:spcAft>
                <a:buNone/>
              </a:pPr>
              <a:r>
                <a:rPr lang="en-US" sz="3200">
                  <a:solidFill>
                    <a:srgbClr val="171616"/>
                  </a:solidFill>
                  <a:latin typeface="Calibri"/>
                  <a:ea typeface="Calibri"/>
                  <a:cs typeface="Calibri"/>
                  <a:sym typeface="Calibri"/>
                </a:rPr>
                <a:t>Goal#1</a:t>
              </a:r>
              <a:endParaRPr sz="3200">
                <a:solidFill>
                  <a:srgbClr val="171616"/>
                </a:solidFill>
                <a:latin typeface="Calibri"/>
                <a:ea typeface="Calibri"/>
                <a:cs typeface="Calibri"/>
                <a:sym typeface="Calibri"/>
              </a:endParaRPr>
            </a:p>
          </p:txBody>
        </p:sp>
        <p:sp>
          <p:nvSpPr>
            <p:cNvPr id="239" name="Google Shape;239;p10"/>
            <p:cNvSpPr/>
            <p:nvPr/>
          </p:nvSpPr>
          <p:spPr>
            <a:xfrm>
              <a:off x="1768538" y="1305401"/>
              <a:ext cx="1681571" cy="1740535"/>
            </a:xfrm>
            <a:prstGeom prst="roundRect">
              <a:avLst>
                <a:gd name="adj" fmla="val 16667"/>
              </a:avLst>
            </a:prstGeom>
            <a:solidFill>
              <a:srgbClr val="599BD5"/>
            </a:solidFill>
            <a:ln w="12700" cap="flat" cmpd="sng">
              <a:solidFill>
                <a:schemeClr val="dk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10"/>
            <p:cNvSpPr txBox="1"/>
            <p:nvPr/>
          </p:nvSpPr>
          <p:spPr>
            <a:xfrm>
              <a:off x="1850626" y="1387489"/>
              <a:ext cx="1517395" cy="1576359"/>
            </a:xfrm>
            <a:prstGeom prst="rect">
              <a:avLst/>
            </a:prstGeom>
            <a:noFill/>
            <a:ln>
              <a:noFill/>
            </a:ln>
          </p:spPr>
          <p:txBody>
            <a:bodyPr spcFirstLastPara="1" wrap="square" lIns="53325" tIns="53325" rIns="53325" bIns="53325" anchor="ctr" anchorCtr="0">
              <a:noAutofit/>
            </a:bodyPr>
            <a:lstStyle/>
            <a:p>
              <a:pPr marL="0" marR="0" lvl="0" indent="0" algn="ctr" rtl="0">
                <a:lnSpc>
                  <a:spcPct val="90000"/>
                </a:lnSpc>
                <a:spcBef>
                  <a:spcPts val="0"/>
                </a:spcBef>
                <a:spcAft>
                  <a:spcPts val="0"/>
                </a:spcAft>
                <a:buNone/>
              </a:pPr>
              <a:r>
                <a:rPr lang="en-US" sz="1400">
                  <a:solidFill>
                    <a:srgbClr val="171616"/>
                  </a:solidFill>
                  <a:latin typeface="Calibri"/>
                  <a:ea typeface="Calibri"/>
                  <a:cs typeface="Calibri"/>
                  <a:sym typeface="Calibri"/>
                </a:rPr>
                <a:t>Become the go-to platform for young professionals and middle-income earners looking to invest in fractional real estate. </a:t>
              </a:r>
              <a:endParaRPr sz="1400">
                <a:solidFill>
                  <a:srgbClr val="171616"/>
                </a:solidFill>
                <a:latin typeface="Calibri"/>
                <a:ea typeface="Calibri"/>
                <a:cs typeface="Calibri"/>
                <a:sym typeface="Calibri"/>
              </a:endParaRPr>
            </a:p>
          </p:txBody>
        </p:sp>
        <p:sp>
          <p:nvSpPr>
            <p:cNvPr id="241" name="Google Shape;241;p10"/>
            <p:cNvSpPr/>
            <p:nvPr/>
          </p:nvSpPr>
          <p:spPr>
            <a:xfrm>
              <a:off x="3534188" y="1305401"/>
              <a:ext cx="1681571" cy="1740535"/>
            </a:xfrm>
            <a:prstGeom prst="roundRect">
              <a:avLst>
                <a:gd name="adj" fmla="val 16667"/>
              </a:avLst>
            </a:prstGeom>
            <a:solidFill>
              <a:srgbClr val="599BD5"/>
            </a:solidFill>
            <a:ln w="12700" cap="flat" cmpd="sng">
              <a:solidFill>
                <a:schemeClr val="dk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10"/>
            <p:cNvSpPr txBox="1"/>
            <p:nvPr/>
          </p:nvSpPr>
          <p:spPr>
            <a:xfrm>
              <a:off x="3616276" y="1387489"/>
              <a:ext cx="1517395" cy="1576359"/>
            </a:xfrm>
            <a:prstGeom prst="rect">
              <a:avLst/>
            </a:prstGeom>
            <a:noFill/>
            <a:ln>
              <a:noFill/>
            </a:ln>
          </p:spPr>
          <p:txBody>
            <a:bodyPr spcFirstLastPara="1" wrap="square" lIns="121900" tIns="121900" rIns="121900" bIns="121900" anchor="ctr" anchorCtr="0">
              <a:noAutofit/>
            </a:bodyPr>
            <a:lstStyle/>
            <a:p>
              <a:pPr marL="0" marR="0" lvl="0" indent="0" algn="ctr" rtl="0">
                <a:lnSpc>
                  <a:spcPct val="90000"/>
                </a:lnSpc>
                <a:spcBef>
                  <a:spcPts val="0"/>
                </a:spcBef>
                <a:spcAft>
                  <a:spcPts val="0"/>
                </a:spcAft>
                <a:buNone/>
              </a:pPr>
              <a:r>
                <a:rPr lang="en-US" sz="3200">
                  <a:solidFill>
                    <a:srgbClr val="171616"/>
                  </a:solidFill>
                  <a:latin typeface="Calibri"/>
                  <a:ea typeface="Calibri"/>
                  <a:cs typeface="Calibri"/>
                  <a:sym typeface="Calibri"/>
                </a:rPr>
                <a:t>Time Frame:</a:t>
              </a:r>
              <a:endParaRPr sz="3200">
                <a:solidFill>
                  <a:srgbClr val="171616"/>
                </a:solidFill>
                <a:latin typeface="Calibri"/>
                <a:ea typeface="Calibri"/>
                <a:cs typeface="Calibri"/>
                <a:sym typeface="Calibri"/>
              </a:endParaRPr>
            </a:p>
          </p:txBody>
        </p:sp>
        <p:sp>
          <p:nvSpPr>
            <p:cNvPr id="243" name="Google Shape;243;p10"/>
            <p:cNvSpPr/>
            <p:nvPr/>
          </p:nvSpPr>
          <p:spPr>
            <a:xfrm>
              <a:off x="5299839" y="1305401"/>
              <a:ext cx="1681571" cy="1740535"/>
            </a:xfrm>
            <a:prstGeom prst="roundRect">
              <a:avLst>
                <a:gd name="adj" fmla="val 16667"/>
              </a:avLst>
            </a:prstGeom>
            <a:solidFill>
              <a:srgbClr val="599BD5"/>
            </a:solidFill>
            <a:ln w="12700" cap="flat" cmpd="sng">
              <a:solidFill>
                <a:schemeClr val="dk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10"/>
            <p:cNvSpPr txBox="1"/>
            <p:nvPr/>
          </p:nvSpPr>
          <p:spPr>
            <a:xfrm>
              <a:off x="5381927" y="1387489"/>
              <a:ext cx="1517395" cy="1576359"/>
            </a:xfrm>
            <a:prstGeom prst="rect">
              <a:avLst/>
            </a:prstGeom>
            <a:noFill/>
            <a:ln>
              <a:noFill/>
            </a:ln>
          </p:spPr>
          <p:txBody>
            <a:bodyPr spcFirstLastPara="1" wrap="square" lIns="60950" tIns="60950" rIns="60950" bIns="60950" anchor="ctr" anchorCtr="0">
              <a:noAutofit/>
            </a:bodyPr>
            <a:lstStyle/>
            <a:p>
              <a:pPr marL="0" marR="0" lvl="0" indent="0" algn="ctr" rtl="0">
                <a:lnSpc>
                  <a:spcPct val="90000"/>
                </a:lnSpc>
                <a:spcBef>
                  <a:spcPts val="0"/>
                </a:spcBef>
                <a:spcAft>
                  <a:spcPts val="0"/>
                </a:spcAft>
                <a:buNone/>
              </a:pPr>
              <a:r>
                <a:rPr lang="en-US" sz="1600">
                  <a:solidFill>
                    <a:srgbClr val="171616"/>
                  </a:solidFill>
                  <a:latin typeface="Calibri"/>
                  <a:ea typeface="Calibri"/>
                  <a:cs typeface="Calibri"/>
                  <a:sym typeface="Calibri"/>
                </a:rPr>
                <a:t>Year 1 (Launch – 12 months)</a:t>
              </a:r>
              <a:endParaRPr sz="1600">
                <a:solidFill>
                  <a:srgbClr val="171616"/>
                </a:solidFill>
                <a:latin typeface="Calibri"/>
                <a:ea typeface="Calibri"/>
                <a:cs typeface="Calibri"/>
                <a:sym typeface="Calibri"/>
              </a:endParaRPr>
            </a:p>
          </p:txBody>
        </p:sp>
        <p:sp>
          <p:nvSpPr>
            <p:cNvPr id="245" name="Google Shape;245;p10"/>
            <p:cNvSpPr/>
            <p:nvPr/>
          </p:nvSpPr>
          <p:spPr>
            <a:xfrm>
              <a:off x="7065489" y="1305401"/>
              <a:ext cx="1681571" cy="1740535"/>
            </a:xfrm>
            <a:prstGeom prst="roundRect">
              <a:avLst>
                <a:gd name="adj" fmla="val 16667"/>
              </a:avLst>
            </a:prstGeom>
            <a:solidFill>
              <a:srgbClr val="599BD5"/>
            </a:solidFill>
            <a:ln w="12700" cap="flat" cmpd="sng">
              <a:solidFill>
                <a:schemeClr val="dk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10"/>
            <p:cNvSpPr txBox="1"/>
            <p:nvPr/>
          </p:nvSpPr>
          <p:spPr>
            <a:xfrm>
              <a:off x="7147577" y="1387489"/>
              <a:ext cx="1517395" cy="1576359"/>
            </a:xfrm>
            <a:prstGeom prst="rect">
              <a:avLst/>
            </a:prstGeom>
            <a:noFill/>
            <a:ln>
              <a:noFill/>
            </a:ln>
          </p:spPr>
          <p:txBody>
            <a:bodyPr spcFirstLastPara="1" wrap="square" lIns="121900" tIns="121900" rIns="121900" bIns="121900" anchor="ctr" anchorCtr="0">
              <a:noAutofit/>
            </a:bodyPr>
            <a:lstStyle/>
            <a:p>
              <a:pPr marL="0" marR="0" lvl="0" indent="0" algn="ctr" rtl="0">
                <a:lnSpc>
                  <a:spcPct val="90000"/>
                </a:lnSpc>
                <a:spcBef>
                  <a:spcPts val="0"/>
                </a:spcBef>
                <a:spcAft>
                  <a:spcPts val="0"/>
                </a:spcAft>
                <a:buNone/>
              </a:pPr>
              <a:r>
                <a:rPr lang="en-US" sz="3200">
                  <a:solidFill>
                    <a:srgbClr val="171616"/>
                  </a:solidFill>
                  <a:latin typeface="Calibri"/>
                  <a:ea typeface="Calibri"/>
                  <a:cs typeface="Calibri"/>
                  <a:sym typeface="Calibri"/>
                </a:rPr>
                <a:t>Metric</a:t>
              </a:r>
              <a:endParaRPr sz="3200">
                <a:solidFill>
                  <a:srgbClr val="171616"/>
                </a:solidFill>
                <a:latin typeface="Calibri"/>
                <a:ea typeface="Calibri"/>
                <a:cs typeface="Calibri"/>
                <a:sym typeface="Calibri"/>
              </a:endParaRPr>
            </a:p>
          </p:txBody>
        </p:sp>
        <p:sp>
          <p:nvSpPr>
            <p:cNvPr id="247" name="Google Shape;247;p10"/>
            <p:cNvSpPr/>
            <p:nvPr/>
          </p:nvSpPr>
          <p:spPr>
            <a:xfrm>
              <a:off x="8831140" y="1305401"/>
              <a:ext cx="1681571" cy="1740535"/>
            </a:xfrm>
            <a:prstGeom prst="roundRect">
              <a:avLst>
                <a:gd name="adj" fmla="val 16667"/>
              </a:avLst>
            </a:prstGeom>
            <a:solidFill>
              <a:srgbClr val="599BD5"/>
            </a:solidFill>
            <a:ln w="12700" cap="flat" cmpd="sng">
              <a:solidFill>
                <a:schemeClr val="dk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10"/>
            <p:cNvSpPr txBox="1"/>
            <p:nvPr/>
          </p:nvSpPr>
          <p:spPr>
            <a:xfrm>
              <a:off x="8913228" y="1387489"/>
              <a:ext cx="1517395" cy="1576359"/>
            </a:xfrm>
            <a:prstGeom prst="rect">
              <a:avLst/>
            </a:prstGeom>
            <a:noFill/>
            <a:ln>
              <a:noFill/>
            </a:ln>
          </p:spPr>
          <p:txBody>
            <a:bodyPr spcFirstLastPara="1" wrap="square" lIns="60950" tIns="60950" rIns="60950" bIns="60950" anchor="ctr" anchorCtr="0">
              <a:noAutofit/>
            </a:bodyPr>
            <a:lstStyle/>
            <a:p>
              <a:pPr marL="0" marR="0" lvl="0" indent="0" algn="ctr" rtl="0">
                <a:lnSpc>
                  <a:spcPct val="90000"/>
                </a:lnSpc>
                <a:spcBef>
                  <a:spcPts val="0"/>
                </a:spcBef>
                <a:spcAft>
                  <a:spcPts val="0"/>
                </a:spcAft>
                <a:buNone/>
              </a:pPr>
              <a:r>
                <a:rPr lang="en-US" sz="1600">
                  <a:solidFill>
                    <a:srgbClr val="171616"/>
                  </a:solidFill>
                  <a:latin typeface="Calibri"/>
                  <a:ea typeface="Calibri"/>
                  <a:cs typeface="Calibri"/>
                  <a:sym typeface="Calibri"/>
                </a:rPr>
                <a:t>#5,000 verified users &amp; #500M worth of property shares sold </a:t>
              </a:r>
              <a:endParaRPr sz="1600">
                <a:solidFill>
                  <a:srgbClr val="171616"/>
                </a:solidFill>
                <a:latin typeface="Calibri"/>
                <a:ea typeface="Calibri"/>
                <a:cs typeface="Calibri"/>
                <a:sym typeface="Calibri"/>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Google Shape;253;p11"/>
          <p:cNvSpPr txBox="1">
            <a:spLocks noGrp="1"/>
          </p:cNvSpPr>
          <p:nvPr>
            <p:ph type="title"/>
          </p:nvPr>
        </p:nvSpPr>
        <p:spPr>
          <a:xfrm>
            <a:off x="186558" y="196960"/>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2E75B5"/>
              </a:buClr>
              <a:buSzPts val="4400"/>
              <a:buFont typeface="Arial"/>
              <a:buNone/>
            </a:pPr>
            <a:r>
              <a:rPr lang="en-US" b="1">
                <a:solidFill>
                  <a:srgbClr val="2E75B5"/>
                </a:solidFill>
                <a:latin typeface="Arial"/>
                <a:ea typeface="Arial"/>
                <a:cs typeface="Arial"/>
                <a:sym typeface="Arial"/>
              </a:rPr>
              <a:t>User Stories</a:t>
            </a:r>
            <a:endParaRPr b="1">
              <a:solidFill>
                <a:srgbClr val="2E75B5"/>
              </a:solidFill>
              <a:latin typeface="Arial"/>
              <a:ea typeface="Arial"/>
              <a:cs typeface="Arial"/>
              <a:sym typeface="Arial"/>
            </a:endParaRPr>
          </a:p>
        </p:txBody>
      </p:sp>
      <p:sp>
        <p:nvSpPr>
          <p:cNvPr id="254" name="Google Shape;254;p11"/>
          <p:cNvSpPr txBox="1">
            <a:spLocks noGrp="1"/>
          </p:cNvSpPr>
          <p:nvPr>
            <p:ph type="body" idx="1"/>
          </p:nvPr>
        </p:nvSpPr>
        <p:spPr>
          <a:xfrm>
            <a:off x="838200" y="2431633"/>
            <a:ext cx="9767482" cy="3139321"/>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2E75B5"/>
              </a:buClr>
              <a:buSzPts val="1800"/>
              <a:buNone/>
            </a:pPr>
            <a:r>
              <a:rPr lang="en-US" sz="1800" b="0" i="0" u="none" strike="noStrike" cap="none">
                <a:solidFill>
                  <a:srgbClr val="2E75B5"/>
                </a:solidFill>
                <a:latin typeface="Arial"/>
                <a:ea typeface="Arial"/>
                <a:cs typeface="Arial"/>
                <a:sym typeface="Arial"/>
              </a:rPr>
              <a:t>As a user</a:t>
            </a:r>
            <a:r>
              <a:rPr lang="en-US" sz="1800" b="0" i="0" u="none" strike="noStrike" cap="none">
                <a:solidFill>
                  <a:schemeClr val="dk1"/>
                </a:solidFill>
                <a:latin typeface="Arial"/>
                <a:ea typeface="Arial"/>
                <a:cs typeface="Arial"/>
                <a:sym typeface="Arial"/>
              </a:rPr>
              <a:t>, I want to be able to sign up on the app.</a:t>
            </a:r>
            <a:endParaRPr/>
          </a:p>
          <a:p>
            <a:pPr marL="0" marR="0" lvl="0" indent="0" algn="l" rtl="0">
              <a:lnSpc>
                <a:spcPct val="100000"/>
              </a:lnSpc>
              <a:spcBef>
                <a:spcPts val="0"/>
              </a:spcBef>
              <a:spcAft>
                <a:spcPts val="0"/>
              </a:spcAft>
              <a:buClr>
                <a:srgbClr val="2E75B5"/>
              </a:buClr>
              <a:buSzPts val="1800"/>
              <a:buNone/>
            </a:pPr>
            <a:r>
              <a:rPr lang="en-US" sz="1800" b="0" i="0" u="none" strike="noStrike" cap="none">
                <a:solidFill>
                  <a:srgbClr val="2E75B5"/>
                </a:solidFill>
                <a:latin typeface="Arial"/>
                <a:ea typeface="Arial"/>
                <a:cs typeface="Arial"/>
                <a:sym typeface="Arial"/>
              </a:rPr>
              <a:t>As a user</a:t>
            </a:r>
            <a:r>
              <a:rPr lang="en-US" sz="1800" b="0" i="0" u="none" strike="noStrike" cap="none">
                <a:solidFill>
                  <a:schemeClr val="dk1"/>
                </a:solidFill>
                <a:latin typeface="Arial"/>
                <a:ea typeface="Arial"/>
                <a:cs typeface="Arial"/>
                <a:sym typeface="Arial"/>
              </a:rPr>
              <a:t>, I want to be able to complete KYC verification so I can be verified before investing.</a:t>
            </a:r>
            <a:endParaRPr/>
          </a:p>
          <a:p>
            <a:pPr marL="0" marR="0" lvl="0" indent="0" algn="l" rtl="0">
              <a:lnSpc>
                <a:spcPct val="100000"/>
              </a:lnSpc>
              <a:spcBef>
                <a:spcPts val="0"/>
              </a:spcBef>
              <a:spcAft>
                <a:spcPts val="0"/>
              </a:spcAft>
              <a:buClr>
                <a:srgbClr val="2E75B5"/>
              </a:buClr>
              <a:buSzPts val="1800"/>
              <a:buNone/>
            </a:pPr>
            <a:r>
              <a:rPr lang="en-US" sz="1800" b="0" i="0" u="none" strike="noStrike" cap="none">
                <a:solidFill>
                  <a:srgbClr val="2E75B5"/>
                </a:solidFill>
                <a:latin typeface="Arial"/>
                <a:ea typeface="Arial"/>
                <a:cs typeface="Arial"/>
                <a:sym typeface="Arial"/>
              </a:rPr>
              <a:t>As a user</a:t>
            </a:r>
            <a:r>
              <a:rPr lang="en-US" sz="1800" b="0" i="0" u="none" strike="noStrike" cap="none">
                <a:solidFill>
                  <a:schemeClr val="dk1"/>
                </a:solidFill>
                <a:latin typeface="Arial"/>
                <a:ea typeface="Arial"/>
                <a:cs typeface="Arial"/>
                <a:sym typeface="Arial"/>
              </a:rPr>
              <a:t>, I want to be able to login on the app so I can access all features.</a:t>
            </a:r>
            <a:endParaRPr/>
          </a:p>
          <a:p>
            <a:pPr marL="0" marR="0" lvl="0" indent="0" algn="l" rtl="0">
              <a:lnSpc>
                <a:spcPct val="100000"/>
              </a:lnSpc>
              <a:spcBef>
                <a:spcPts val="0"/>
              </a:spcBef>
              <a:spcAft>
                <a:spcPts val="0"/>
              </a:spcAft>
              <a:buClr>
                <a:srgbClr val="2E75B5"/>
              </a:buClr>
              <a:buSzPts val="1800"/>
              <a:buNone/>
            </a:pPr>
            <a:r>
              <a:rPr lang="en-US" sz="1800" b="0" i="0" u="none" strike="noStrike" cap="none">
                <a:solidFill>
                  <a:srgbClr val="2E75B5"/>
                </a:solidFill>
                <a:latin typeface="Arial"/>
                <a:ea typeface="Arial"/>
                <a:cs typeface="Arial"/>
                <a:sym typeface="Arial"/>
              </a:rPr>
              <a:t>As a user</a:t>
            </a:r>
            <a:r>
              <a:rPr lang="en-US" sz="1800" b="0" i="0" u="none" strike="noStrike" cap="none">
                <a:solidFill>
                  <a:schemeClr val="dk1"/>
                </a:solidFill>
                <a:latin typeface="Arial"/>
                <a:ea typeface="Arial"/>
                <a:cs typeface="Arial"/>
                <a:sym typeface="Arial"/>
              </a:rPr>
              <a:t>, I want to be able to view verified property listings.</a:t>
            </a:r>
            <a:endParaRPr/>
          </a:p>
          <a:p>
            <a:pPr marL="0" marR="0" lvl="0" indent="0" algn="l" rtl="0">
              <a:lnSpc>
                <a:spcPct val="100000"/>
              </a:lnSpc>
              <a:spcBef>
                <a:spcPts val="0"/>
              </a:spcBef>
              <a:spcAft>
                <a:spcPts val="0"/>
              </a:spcAft>
              <a:buClr>
                <a:srgbClr val="2E75B5"/>
              </a:buClr>
              <a:buSzPts val="1800"/>
              <a:buNone/>
            </a:pPr>
            <a:r>
              <a:rPr lang="en-US" sz="1800" b="0" i="0" u="none" strike="noStrike" cap="none">
                <a:solidFill>
                  <a:srgbClr val="2E75B5"/>
                </a:solidFill>
                <a:latin typeface="Arial"/>
                <a:ea typeface="Arial"/>
                <a:cs typeface="Arial"/>
                <a:sym typeface="Arial"/>
              </a:rPr>
              <a:t>As a user</a:t>
            </a:r>
            <a:r>
              <a:rPr lang="en-US" sz="1800" b="0" i="0" u="none" strike="noStrike" cap="none">
                <a:solidFill>
                  <a:schemeClr val="dk1"/>
                </a:solidFill>
                <a:latin typeface="Arial"/>
                <a:ea typeface="Arial"/>
                <a:cs typeface="Arial"/>
                <a:sym typeface="Arial"/>
              </a:rPr>
              <a:t>, I want to be able to buy fractional property shares.</a:t>
            </a:r>
            <a:endParaRPr/>
          </a:p>
          <a:p>
            <a:pPr marL="0" marR="0" lvl="0" indent="0" algn="l" rtl="0">
              <a:lnSpc>
                <a:spcPct val="100000"/>
              </a:lnSpc>
              <a:spcBef>
                <a:spcPts val="0"/>
              </a:spcBef>
              <a:spcAft>
                <a:spcPts val="0"/>
              </a:spcAft>
              <a:buClr>
                <a:srgbClr val="2E75B5"/>
              </a:buClr>
              <a:buSzPts val="1800"/>
              <a:buNone/>
            </a:pPr>
            <a:r>
              <a:rPr lang="en-US" sz="1800" b="0" i="0" u="none" strike="noStrike" cap="none">
                <a:solidFill>
                  <a:srgbClr val="2E75B5"/>
                </a:solidFill>
                <a:latin typeface="Arial"/>
                <a:ea typeface="Arial"/>
                <a:cs typeface="Arial"/>
                <a:sym typeface="Arial"/>
              </a:rPr>
              <a:t>As a user</a:t>
            </a:r>
            <a:r>
              <a:rPr lang="en-US" sz="1800" b="0" i="0" u="none" strike="noStrike" cap="none">
                <a:solidFill>
                  <a:schemeClr val="dk1"/>
                </a:solidFill>
                <a:latin typeface="Arial"/>
                <a:ea typeface="Arial"/>
                <a:cs typeface="Arial"/>
                <a:sym typeface="Arial"/>
              </a:rPr>
              <a:t>, I want to be able to see my ownership certificate in-app.</a:t>
            </a:r>
            <a:endParaRPr/>
          </a:p>
          <a:p>
            <a:pPr marL="0" marR="0" lvl="0" indent="0" algn="l" rtl="0">
              <a:lnSpc>
                <a:spcPct val="100000"/>
              </a:lnSpc>
              <a:spcBef>
                <a:spcPts val="0"/>
              </a:spcBef>
              <a:spcAft>
                <a:spcPts val="0"/>
              </a:spcAft>
              <a:buClr>
                <a:srgbClr val="2E75B5"/>
              </a:buClr>
              <a:buSzPts val="1800"/>
              <a:buNone/>
            </a:pPr>
            <a:r>
              <a:rPr lang="en-US" sz="1800" b="0" i="0" u="none" strike="noStrike" cap="none">
                <a:solidFill>
                  <a:srgbClr val="2E75B5"/>
                </a:solidFill>
                <a:latin typeface="Arial"/>
                <a:ea typeface="Arial"/>
                <a:cs typeface="Arial"/>
                <a:sym typeface="Arial"/>
              </a:rPr>
              <a:t>As a user</a:t>
            </a:r>
            <a:r>
              <a:rPr lang="en-US" sz="1800" b="0" i="0" u="none" strike="noStrike" cap="none">
                <a:solidFill>
                  <a:schemeClr val="dk1"/>
                </a:solidFill>
                <a:latin typeface="Arial"/>
                <a:ea typeface="Arial"/>
                <a:cs typeface="Arial"/>
                <a:sym typeface="Arial"/>
              </a:rPr>
              <a:t>, I want to be able to view my investment dashboard to track my earnings.</a:t>
            </a:r>
            <a:endParaRPr/>
          </a:p>
          <a:p>
            <a:pPr marL="0" marR="0" lvl="0" indent="0" algn="l" rtl="0">
              <a:lnSpc>
                <a:spcPct val="100000"/>
              </a:lnSpc>
              <a:spcBef>
                <a:spcPts val="0"/>
              </a:spcBef>
              <a:spcAft>
                <a:spcPts val="0"/>
              </a:spcAft>
              <a:buClr>
                <a:srgbClr val="2E75B5"/>
              </a:buClr>
              <a:buSzPts val="1800"/>
              <a:buNone/>
            </a:pPr>
            <a:r>
              <a:rPr lang="en-US" sz="1800" b="0" i="0" u="none" strike="noStrike" cap="none">
                <a:solidFill>
                  <a:srgbClr val="2E75B5"/>
                </a:solidFill>
                <a:latin typeface="Arial"/>
                <a:ea typeface="Arial"/>
                <a:cs typeface="Arial"/>
                <a:sym typeface="Arial"/>
              </a:rPr>
              <a:t>As a user</a:t>
            </a:r>
            <a:r>
              <a:rPr lang="en-US" sz="1800" b="0" i="0" u="none" strike="noStrike" cap="none">
                <a:solidFill>
                  <a:schemeClr val="dk1"/>
                </a:solidFill>
                <a:latin typeface="Arial"/>
                <a:ea typeface="Arial"/>
                <a:cs typeface="Arial"/>
                <a:sym typeface="Arial"/>
              </a:rPr>
              <a:t>, I want to be able to receive monthly payouts into my bank account or wallet.</a:t>
            </a:r>
            <a:endParaRPr/>
          </a:p>
          <a:p>
            <a:pPr marL="0" marR="0" lvl="0" indent="0" algn="l" rtl="0">
              <a:lnSpc>
                <a:spcPct val="100000"/>
              </a:lnSpc>
              <a:spcBef>
                <a:spcPts val="0"/>
              </a:spcBef>
              <a:spcAft>
                <a:spcPts val="0"/>
              </a:spcAft>
              <a:buClr>
                <a:srgbClr val="2E75B5"/>
              </a:buClr>
              <a:buSzPts val="1800"/>
              <a:buNone/>
            </a:pPr>
            <a:r>
              <a:rPr lang="en-US" sz="1800" b="0" i="0" u="none" strike="noStrike" cap="none">
                <a:solidFill>
                  <a:srgbClr val="2E75B5"/>
                </a:solidFill>
                <a:latin typeface="Arial"/>
                <a:ea typeface="Arial"/>
                <a:cs typeface="Arial"/>
                <a:sym typeface="Arial"/>
              </a:rPr>
              <a:t>As a user</a:t>
            </a:r>
            <a:r>
              <a:rPr lang="en-US" sz="1800" b="0" i="0" u="none" strike="noStrike" cap="none">
                <a:solidFill>
                  <a:schemeClr val="dk1"/>
                </a:solidFill>
                <a:latin typeface="Arial"/>
                <a:ea typeface="Arial"/>
                <a:cs typeface="Arial"/>
                <a:sym typeface="Arial"/>
              </a:rPr>
              <a:t>, I want to be able to update my profile details.</a:t>
            </a:r>
            <a:endParaRPr/>
          </a:p>
          <a:p>
            <a:pPr marL="0" marR="0" lvl="0" indent="0" algn="l" rtl="0">
              <a:lnSpc>
                <a:spcPct val="100000"/>
              </a:lnSpc>
              <a:spcBef>
                <a:spcPts val="0"/>
              </a:spcBef>
              <a:spcAft>
                <a:spcPts val="0"/>
              </a:spcAft>
              <a:buClr>
                <a:srgbClr val="2E75B5"/>
              </a:buClr>
              <a:buSzPts val="1800"/>
              <a:buNone/>
            </a:pPr>
            <a:r>
              <a:rPr lang="en-US" sz="1800" b="0" i="0" u="none" strike="noStrike" cap="none">
                <a:solidFill>
                  <a:srgbClr val="2E75B5"/>
                </a:solidFill>
                <a:latin typeface="Arial"/>
                <a:ea typeface="Arial"/>
                <a:cs typeface="Arial"/>
                <a:sym typeface="Arial"/>
              </a:rPr>
              <a:t>As a user</a:t>
            </a:r>
            <a:r>
              <a:rPr lang="en-US" sz="1800" b="0" i="0" u="none" strike="noStrike" cap="none">
                <a:solidFill>
                  <a:schemeClr val="dk1"/>
                </a:solidFill>
                <a:latin typeface="Arial"/>
                <a:ea typeface="Arial"/>
                <a:cs typeface="Arial"/>
                <a:sym typeface="Arial"/>
              </a:rPr>
              <a:t>, I want to be able to receive notifications (e.g., payout alerts, new property listings).</a:t>
            </a:r>
            <a:endParaRPr/>
          </a:p>
          <a:p>
            <a:pPr marL="0" marR="0" lvl="0" indent="0" algn="l" rtl="0">
              <a:lnSpc>
                <a:spcPct val="100000"/>
              </a:lnSpc>
              <a:spcBef>
                <a:spcPts val="0"/>
              </a:spcBef>
              <a:spcAft>
                <a:spcPts val="0"/>
              </a:spcAft>
              <a:buClr>
                <a:srgbClr val="2E75B5"/>
              </a:buClr>
              <a:buSzPts val="1800"/>
              <a:buNone/>
            </a:pPr>
            <a:r>
              <a:rPr lang="en-US" sz="1800" b="0" i="0" u="none" strike="noStrike" cap="none">
                <a:solidFill>
                  <a:srgbClr val="2E75B5"/>
                </a:solidFill>
                <a:latin typeface="Arial"/>
                <a:ea typeface="Arial"/>
                <a:cs typeface="Arial"/>
                <a:sym typeface="Arial"/>
              </a:rPr>
              <a:t>As a user</a:t>
            </a:r>
            <a:r>
              <a:rPr lang="en-US" sz="1800" b="0" i="0" u="none" strike="noStrike" cap="none">
                <a:solidFill>
                  <a:schemeClr val="dk1"/>
                </a:solidFill>
                <a:latin typeface="Arial"/>
                <a:ea typeface="Arial"/>
                <a:cs typeface="Arial"/>
                <a:sym typeface="Arial"/>
              </a:rPr>
              <a:t>, I want to be able to log out of the app.</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pic>
        <p:nvPicPr>
          <p:cNvPr id="259" name="Google Shape;259;p12"/>
          <p:cNvPicPr preferRelativeResize="0"/>
          <p:nvPr/>
        </p:nvPicPr>
        <p:blipFill rotWithShape="1">
          <a:blip r:embed="rId3">
            <a:alphaModFix/>
          </a:blip>
          <a:srcRect/>
          <a:stretch/>
        </p:blipFill>
        <p:spPr>
          <a:xfrm>
            <a:off x="241738" y="933654"/>
            <a:ext cx="11634951" cy="5803477"/>
          </a:xfrm>
          <a:prstGeom prst="rect">
            <a:avLst/>
          </a:prstGeom>
          <a:noFill/>
          <a:ln>
            <a:noFill/>
          </a:ln>
        </p:spPr>
      </p:pic>
      <p:sp>
        <p:nvSpPr>
          <p:cNvPr id="260" name="Google Shape;260;p12"/>
          <p:cNvSpPr txBox="1"/>
          <p:nvPr/>
        </p:nvSpPr>
        <p:spPr>
          <a:xfrm>
            <a:off x="241738" y="147145"/>
            <a:ext cx="4267515"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b="1">
                <a:solidFill>
                  <a:srgbClr val="2E75B5"/>
                </a:solidFill>
                <a:latin typeface="Arial"/>
                <a:ea typeface="Arial"/>
                <a:cs typeface="Arial"/>
                <a:sym typeface="Arial"/>
              </a:rPr>
              <a:t>Key Timeline Goals </a:t>
            </a:r>
            <a:endParaRPr sz="3600" b="1">
              <a:solidFill>
                <a:srgbClr val="2E75B5"/>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13"/>
          <p:cNvSpPr txBox="1">
            <a:spLocks noGrp="1"/>
          </p:cNvSpPr>
          <p:nvPr>
            <p:ph type="title" idx="4294967295"/>
          </p:nvPr>
        </p:nvSpPr>
        <p:spPr>
          <a:xfrm>
            <a:off x="105103" y="220717"/>
            <a:ext cx="10515600" cy="1448951"/>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ct val="162962"/>
              <a:buFont typeface="Arial"/>
              <a:buNone/>
            </a:pPr>
            <a:r>
              <a:rPr lang="en-US" b="1">
                <a:latin typeface="Arial"/>
                <a:ea typeface="Arial"/>
                <a:cs typeface="Arial"/>
                <a:sym typeface="Arial"/>
              </a:rPr>
              <a:t/>
            </a:r>
            <a:br>
              <a:rPr lang="en-US" b="1">
                <a:latin typeface="Arial"/>
                <a:ea typeface="Arial"/>
                <a:cs typeface="Arial"/>
                <a:sym typeface="Arial"/>
              </a:rPr>
            </a:br>
            <a:r>
              <a:rPr lang="en-US" b="1">
                <a:latin typeface="Arial"/>
                <a:ea typeface="Arial"/>
                <a:cs typeface="Arial"/>
                <a:sym typeface="Arial"/>
              </a:rPr>
              <a:t/>
            </a:r>
            <a:br>
              <a:rPr lang="en-US" b="1">
                <a:latin typeface="Arial"/>
                <a:ea typeface="Arial"/>
                <a:cs typeface="Arial"/>
                <a:sym typeface="Arial"/>
              </a:rPr>
            </a:br>
            <a:r>
              <a:rPr lang="en-US" b="1">
                <a:solidFill>
                  <a:srgbClr val="2E75B5"/>
                </a:solidFill>
                <a:latin typeface="Arial"/>
                <a:ea typeface="Arial"/>
                <a:cs typeface="Arial"/>
                <a:sym typeface="Arial"/>
              </a:rPr>
              <a:t>Go-To-Market-Strategy</a:t>
            </a:r>
            <a:br>
              <a:rPr lang="en-US" b="1">
                <a:solidFill>
                  <a:srgbClr val="2E75B5"/>
                </a:solidFill>
                <a:latin typeface="Arial"/>
                <a:ea typeface="Arial"/>
                <a:cs typeface="Arial"/>
                <a:sym typeface="Arial"/>
              </a:rPr>
            </a:br>
            <a:r>
              <a:rPr lang="en-US" b="1">
                <a:latin typeface="Arial"/>
                <a:ea typeface="Arial"/>
                <a:cs typeface="Arial"/>
                <a:sym typeface="Arial"/>
              </a:rPr>
              <a:t/>
            </a:r>
            <a:br>
              <a:rPr lang="en-US" b="1">
                <a:latin typeface="Arial"/>
                <a:ea typeface="Arial"/>
                <a:cs typeface="Arial"/>
                <a:sym typeface="Arial"/>
              </a:rPr>
            </a:br>
            <a:r>
              <a:rPr lang="en-US" sz="2700"/>
              <a:t>The target audience is young professionals, students, and first-time investors who want affordable entry into real estate. They can be reached primarily through digital channels and trusted partnerships.</a:t>
            </a:r>
            <a:br>
              <a:rPr lang="en-US" sz="2700"/>
            </a:br>
            <a:r>
              <a:rPr lang="en-US" sz="2700"/>
              <a:t/>
            </a:r>
            <a:br>
              <a:rPr lang="en-US" sz="2700"/>
            </a:br>
            <a:endParaRPr sz="2700">
              <a:latin typeface="Arial"/>
              <a:ea typeface="Arial"/>
              <a:cs typeface="Arial"/>
              <a:sym typeface="Arial"/>
            </a:endParaRPr>
          </a:p>
        </p:txBody>
      </p:sp>
      <p:sp>
        <p:nvSpPr>
          <p:cNvPr id="266" name="Google Shape;266;p13"/>
          <p:cNvSpPr txBox="1"/>
          <p:nvPr/>
        </p:nvSpPr>
        <p:spPr>
          <a:xfrm>
            <a:off x="273269" y="2427890"/>
            <a:ext cx="3770584"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a:solidFill>
                  <a:srgbClr val="2E75B5"/>
                </a:solidFill>
                <a:latin typeface="Calibri"/>
                <a:ea typeface="Calibri"/>
                <a:cs typeface="Calibri"/>
                <a:sym typeface="Calibri"/>
              </a:rPr>
              <a:t>Acquisition Channels:</a:t>
            </a:r>
            <a:endParaRPr/>
          </a:p>
        </p:txBody>
      </p:sp>
      <p:sp>
        <p:nvSpPr>
          <p:cNvPr id="267" name="Google Shape;267;p13"/>
          <p:cNvSpPr txBox="1"/>
          <p:nvPr/>
        </p:nvSpPr>
        <p:spPr>
          <a:xfrm>
            <a:off x="273269" y="3363310"/>
            <a:ext cx="6917278" cy="286232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 Targeted social media ads (Instagram, TikTok, Twitter)</a:t>
            </a:r>
            <a:endParaRPr/>
          </a:p>
          <a:p>
            <a:pPr marL="0" marR="0" lvl="0" indent="0" algn="l" rtl="0">
              <a:spcBef>
                <a:spcPts val="0"/>
              </a:spcBef>
              <a:spcAft>
                <a:spcPts val="0"/>
              </a:spcAft>
              <a:buNone/>
            </a:pPr>
            <a:endParaRPr sz="1800">
              <a:solidFill>
                <a:schemeClr val="dk1"/>
              </a:solidFill>
              <a:latin typeface="Arial"/>
              <a:ea typeface="Arial"/>
              <a:cs typeface="Arial"/>
              <a:sym typeface="Arial"/>
            </a:endParaRPr>
          </a:p>
          <a:p>
            <a:pPr marL="0" marR="0" lvl="0" indent="0" algn="l" rtl="0">
              <a:spcBef>
                <a:spcPts val="0"/>
              </a:spcBef>
              <a:spcAft>
                <a:spcPts val="0"/>
              </a:spcAft>
              <a:buNone/>
            </a:pPr>
            <a:r>
              <a:rPr lang="en-US" sz="1800">
                <a:solidFill>
                  <a:schemeClr val="dk1"/>
                </a:solidFill>
                <a:latin typeface="Arial"/>
                <a:ea typeface="Arial"/>
                <a:cs typeface="Arial"/>
                <a:sym typeface="Arial"/>
              </a:rPr>
              <a:t>. Influencer marketing with finance coaches &amp; real estate bloggers</a:t>
            </a:r>
            <a:endParaRPr/>
          </a:p>
          <a:p>
            <a:pPr marL="0" marR="0" lvl="0" indent="0" algn="l" rtl="0">
              <a:spcBef>
                <a:spcPts val="0"/>
              </a:spcBef>
              <a:spcAft>
                <a:spcPts val="0"/>
              </a:spcAft>
              <a:buNone/>
            </a:pPr>
            <a:endParaRPr sz="1800">
              <a:solidFill>
                <a:schemeClr val="dk1"/>
              </a:solidFill>
              <a:latin typeface="Arial"/>
              <a:ea typeface="Arial"/>
              <a:cs typeface="Arial"/>
              <a:sym typeface="Arial"/>
            </a:endParaRPr>
          </a:p>
          <a:p>
            <a:pPr marL="0" marR="0" lvl="0" indent="0" algn="l" rtl="0">
              <a:spcBef>
                <a:spcPts val="0"/>
              </a:spcBef>
              <a:spcAft>
                <a:spcPts val="0"/>
              </a:spcAft>
              <a:buNone/>
            </a:pPr>
            <a:r>
              <a:rPr lang="en-US" sz="1800">
                <a:solidFill>
                  <a:schemeClr val="dk1"/>
                </a:solidFill>
                <a:latin typeface="Arial"/>
                <a:ea typeface="Arial"/>
                <a:cs typeface="Arial"/>
                <a:sym typeface="Arial"/>
              </a:rPr>
              <a:t>. Partnerships with microfinance banks &amp; savings groups</a:t>
            </a:r>
            <a:endParaRPr/>
          </a:p>
          <a:p>
            <a:pPr marL="0" marR="0" lvl="0" indent="0" algn="l" rtl="0">
              <a:spcBef>
                <a:spcPts val="0"/>
              </a:spcBef>
              <a:spcAft>
                <a:spcPts val="0"/>
              </a:spcAft>
              <a:buNone/>
            </a:pPr>
            <a:endParaRPr sz="1800">
              <a:solidFill>
                <a:schemeClr val="dk1"/>
              </a:solidFill>
              <a:latin typeface="Arial"/>
              <a:ea typeface="Arial"/>
              <a:cs typeface="Arial"/>
              <a:sym typeface="Arial"/>
            </a:endParaRPr>
          </a:p>
          <a:p>
            <a:pPr marL="0" marR="0" lvl="0" indent="0" algn="l" rtl="0">
              <a:spcBef>
                <a:spcPts val="0"/>
              </a:spcBef>
              <a:spcAft>
                <a:spcPts val="0"/>
              </a:spcAft>
              <a:buNone/>
            </a:pPr>
            <a:r>
              <a:rPr lang="en-US" sz="1800">
                <a:solidFill>
                  <a:schemeClr val="dk1"/>
                </a:solidFill>
                <a:latin typeface="Arial"/>
                <a:ea typeface="Arial"/>
                <a:cs typeface="Arial"/>
                <a:sym typeface="Arial"/>
              </a:rPr>
              <a:t>. Educational webinars on “How to Start Investing with ₦50,000”</a:t>
            </a:r>
            <a:endParaRPr/>
          </a:p>
          <a:p>
            <a:pPr marL="0" marR="0" lvl="0" indent="0" algn="l" rtl="0">
              <a:spcBef>
                <a:spcPts val="0"/>
              </a:spcBef>
              <a:spcAft>
                <a:spcPts val="0"/>
              </a:spcAft>
              <a:buNone/>
            </a:pPr>
            <a:endParaRPr sz="1800">
              <a:solidFill>
                <a:schemeClr val="dk1"/>
              </a:solidFill>
              <a:latin typeface="Arial"/>
              <a:ea typeface="Arial"/>
              <a:cs typeface="Arial"/>
              <a:sym typeface="Arial"/>
            </a:endParaRPr>
          </a:p>
          <a:p>
            <a:pPr marL="0" marR="0" lvl="0" indent="0" algn="l" rtl="0">
              <a:spcBef>
                <a:spcPts val="0"/>
              </a:spcBef>
              <a:spcAft>
                <a:spcPts val="0"/>
              </a:spcAft>
              <a:buNone/>
            </a:pPr>
            <a:endParaRPr sz="1800">
              <a:solidFill>
                <a:schemeClr val="dk1"/>
              </a:solidFill>
              <a:latin typeface="Arial"/>
              <a:ea typeface="Arial"/>
              <a:cs typeface="Arial"/>
              <a:sym typeface="Arial"/>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Google Shape;272;p14"/>
          <p:cNvSpPr txBox="1">
            <a:spLocks noGrp="1"/>
          </p:cNvSpPr>
          <p:nvPr>
            <p:ph type="title"/>
          </p:nvPr>
        </p:nvSpPr>
        <p:spPr>
          <a:xfrm>
            <a:off x="0" y="0"/>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2E75B5"/>
              </a:buClr>
              <a:buSzPts val="4400"/>
              <a:buFont typeface="Arial"/>
              <a:buNone/>
            </a:pPr>
            <a:r>
              <a:rPr lang="en-US" b="1">
                <a:solidFill>
                  <a:srgbClr val="2E75B5"/>
                </a:solidFill>
                <a:latin typeface="Arial"/>
                <a:ea typeface="Arial"/>
                <a:cs typeface="Arial"/>
                <a:sym typeface="Arial"/>
              </a:rPr>
              <a:t>Metric for Success</a:t>
            </a:r>
            <a:endParaRPr b="1">
              <a:solidFill>
                <a:srgbClr val="2E75B5"/>
              </a:solidFill>
              <a:latin typeface="Arial"/>
              <a:ea typeface="Arial"/>
              <a:cs typeface="Arial"/>
              <a:sym typeface="Arial"/>
            </a:endParaRPr>
          </a:p>
        </p:txBody>
      </p:sp>
      <p:sp>
        <p:nvSpPr>
          <p:cNvPr id="273" name="Google Shape;273;p14"/>
          <p:cNvSpPr txBox="1">
            <a:spLocks noGrp="1"/>
          </p:cNvSpPr>
          <p:nvPr>
            <p:ph type="body" idx="1"/>
          </p:nvPr>
        </p:nvSpPr>
        <p:spPr>
          <a:xfrm>
            <a:off x="712075" y="2382813"/>
            <a:ext cx="8724376" cy="2585323"/>
          </a:xfrm>
          <a:prstGeom prst="rect">
            <a:avLst/>
          </a:prstGeom>
          <a:noFill/>
          <a:ln>
            <a:noFill/>
          </a:ln>
        </p:spPr>
        <p:txBody>
          <a:bodyPr spcFirstLastPara="1" wrap="square" lIns="91425" tIns="45700" rIns="91425" bIns="45700" anchor="ctr" anchorCtr="0">
            <a:spAutoFit/>
          </a:bodyPr>
          <a:lstStyle/>
          <a:p>
            <a:pPr marL="0" marR="0" lvl="0" indent="-114300" algn="l" rtl="0">
              <a:lnSpc>
                <a:spcPct val="100000"/>
              </a:lnSpc>
              <a:spcBef>
                <a:spcPts val="0"/>
              </a:spcBef>
              <a:spcAft>
                <a:spcPts val="0"/>
              </a:spcAft>
              <a:buClr>
                <a:schemeClr val="dk1"/>
              </a:buClr>
              <a:buSzPts val="1800"/>
              <a:buFont typeface="Arial"/>
              <a:buChar char="•"/>
            </a:pPr>
            <a:r>
              <a:rPr lang="en-US" sz="1800" b="1" i="0" u="none" strike="noStrike" cap="none">
                <a:solidFill>
                  <a:schemeClr val="dk1"/>
                </a:solidFill>
                <a:latin typeface="Arial"/>
                <a:ea typeface="Arial"/>
                <a:cs typeface="Arial"/>
                <a:sym typeface="Arial"/>
              </a:rPr>
              <a:t> User Acquisition Rate</a:t>
            </a:r>
            <a:r>
              <a:rPr lang="en-US" sz="1800" b="0" i="0" u="none" strike="noStrike" cap="none">
                <a:solidFill>
                  <a:schemeClr val="dk1"/>
                </a:solidFill>
                <a:latin typeface="Arial"/>
                <a:ea typeface="Arial"/>
                <a:cs typeface="Arial"/>
                <a:sym typeface="Arial"/>
              </a:rPr>
              <a:t> – Track how many new users sign up monthly.</a:t>
            </a:r>
            <a:endParaRPr/>
          </a:p>
          <a:p>
            <a:pPr marL="0" marR="0" lvl="0" indent="0" algn="l" rtl="0">
              <a:lnSpc>
                <a:spcPct val="100000"/>
              </a:lnSpc>
              <a:spcBef>
                <a:spcPts val="0"/>
              </a:spcBef>
              <a:spcAft>
                <a:spcPts val="0"/>
              </a:spcAft>
              <a:buClr>
                <a:schemeClr val="dk1"/>
              </a:buClr>
              <a:buSzPts val="1800"/>
              <a:buNone/>
            </a:pPr>
            <a:endParaRPr sz="1800" b="0" i="0" u="none" strike="noStrike" cap="none">
              <a:solidFill>
                <a:schemeClr val="dk1"/>
              </a:solidFill>
              <a:latin typeface="Arial"/>
              <a:ea typeface="Arial"/>
              <a:cs typeface="Arial"/>
              <a:sym typeface="Arial"/>
            </a:endParaRPr>
          </a:p>
          <a:p>
            <a:pPr marL="0" marR="0" lvl="0" indent="-114300" algn="l" rtl="0">
              <a:lnSpc>
                <a:spcPct val="100000"/>
              </a:lnSpc>
              <a:spcBef>
                <a:spcPts val="0"/>
              </a:spcBef>
              <a:spcAft>
                <a:spcPts val="0"/>
              </a:spcAft>
              <a:buClr>
                <a:schemeClr val="dk1"/>
              </a:buClr>
              <a:buSzPts val="1800"/>
              <a:buFont typeface="Arial"/>
              <a:buChar char="•"/>
            </a:pPr>
            <a:r>
              <a:rPr lang="en-US" sz="1800" b="1" i="0" u="none" strike="noStrike" cap="none">
                <a:solidFill>
                  <a:schemeClr val="dk1"/>
                </a:solidFill>
                <a:latin typeface="Arial"/>
                <a:ea typeface="Arial"/>
                <a:cs typeface="Arial"/>
                <a:sym typeface="Arial"/>
              </a:rPr>
              <a:t> Share Purchase Volume</a:t>
            </a:r>
            <a:r>
              <a:rPr lang="en-US" sz="1800" b="0" i="0" u="none" strike="noStrike" cap="none">
                <a:solidFill>
                  <a:schemeClr val="dk1"/>
                </a:solidFill>
                <a:latin typeface="Arial"/>
                <a:ea typeface="Arial"/>
                <a:cs typeface="Arial"/>
                <a:sym typeface="Arial"/>
              </a:rPr>
              <a:t> – Measure the total amount invested in property shares.</a:t>
            </a:r>
            <a:endParaRPr/>
          </a:p>
          <a:p>
            <a:pPr marL="0" marR="0" lvl="0" indent="0" algn="l" rtl="0">
              <a:lnSpc>
                <a:spcPct val="100000"/>
              </a:lnSpc>
              <a:spcBef>
                <a:spcPts val="0"/>
              </a:spcBef>
              <a:spcAft>
                <a:spcPts val="0"/>
              </a:spcAft>
              <a:buClr>
                <a:schemeClr val="dk1"/>
              </a:buClr>
              <a:buSzPts val="1800"/>
              <a:buNone/>
            </a:pPr>
            <a:endParaRPr sz="1800" b="0" i="0" u="none" strike="noStrike" cap="none">
              <a:solidFill>
                <a:schemeClr val="dk1"/>
              </a:solidFill>
              <a:latin typeface="Arial"/>
              <a:ea typeface="Arial"/>
              <a:cs typeface="Arial"/>
              <a:sym typeface="Arial"/>
            </a:endParaRPr>
          </a:p>
          <a:p>
            <a:pPr marL="0" marR="0" lvl="0" indent="-114300" algn="l" rtl="0">
              <a:lnSpc>
                <a:spcPct val="100000"/>
              </a:lnSpc>
              <a:spcBef>
                <a:spcPts val="0"/>
              </a:spcBef>
              <a:spcAft>
                <a:spcPts val="0"/>
              </a:spcAft>
              <a:buClr>
                <a:schemeClr val="dk1"/>
              </a:buClr>
              <a:buSzPts val="1800"/>
              <a:buFont typeface="Arial"/>
              <a:buChar char="•"/>
            </a:pPr>
            <a:r>
              <a:rPr lang="en-US" sz="1800" b="0" i="0" u="none" strike="noStrike" cap="none">
                <a:solidFill>
                  <a:schemeClr val="dk1"/>
                </a:solidFill>
                <a:latin typeface="Arial"/>
                <a:ea typeface="Arial"/>
                <a:cs typeface="Arial"/>
                <a:sym typeface="Arial"/>
              </a:rPr>
              <a:t> </a:t>
            </a:r>
            <a:r>
              <a:rPr lang="en-US" sz="1800" b="1" i="0" u="none" strike="noStrike" cap="none">
                <a:solidFill>
                  <a:schemeClr val="dk1"/>
                </a:solidFill>
                <a:latin typeface="Arial"/>
                <a:ea typeface="Arial"/>
                <a:cs typeface="Arial"/>
                <a:sym typeface="Arial"/>
              </a:rPr>
              <a:t>Monthly Active Users (MAU)</a:t>
            </a:r>
            <a:r>
              <a:rPr lang="en-US" sz="1800" b="0" i="0" u="none" strike="noStrike" cap="none">
                <a:solidFill>
                  <a:schemeClr val="dk1"/>
                </a:solidFill>
                <a:latin typeface="Arial"/>
                <a:ea typeface="Arial"/>
                <a:cs typeface="Arial"/>
                <a:sym typeface="Arial"/>
              </a:rPr>
              <a:t> – Monitor engagement on the platform.</a:t>
            </a:r>
            <a:endParaRPr/>
          </a:p>
          <a:p>
            <a:pPr marL="0" marR="0" lvl="0" indent="0" algn="l" rtl="0">
              <a:lnSpc>
                <a:spcPct val="100000"/>
              </a:lnSpc>
              <a:spcBef>
                <a:spcPts val="0"/>
              </a:spcBef>
              <a:spcAft>
                <a:spcPts val="0"/>
              </a:spcAft>
              <a:buClr>
                <a:schemeClr val="dk1"/>
              </a:buClr>
              <a:buSzPts val="1800"/>
              <a:buNone/>
            </a:pPr>
            <a:endParaRPr sz="1800" b="0" i="0" u="none" strike="noStrike" cap="none">
              <a:solidFill>
                <a:schemeClr val="dk1"/>
              </a:solidFill>
              <a:latin typeface="Arial"/>
              <a:ea typeface="Arial"/>
              <a:cs typeface="Arial"/>
              <a:sym typeface="Arial"/>
            </a:endParaRPr>
          </a:p>
          <a:p>
            <a:pPr marL="0" marR="0" lvl="0" indent="-114300" algn="l" rtl="0">
              <a:lnSpc>
                <a:spcPct val="100000"/>
              </a:lnSpc>
              <a:spcBef>
                <a:spcPts val="0"/>
              </a:spcBef>
              <a:spcAft>
                <a:spcPts val="0"/>
              </a:spcAft>
              <a:buClr>
                <a:schemeClr val="dk1"/>
              </a:buClr>
              <a:buSzPts val="1800"/>
              <a:buFont typeface="Arial"/>
              <a:buChar char="•"/>
            </a:pPr>
            <a:r>
              <a:rPr lang="en-US" sz="1800" b="0" i="0" u="none" strike="noStrike" cap="none">
                <a:solidFill>
                  <a:schemeClr val="dk1"/>
                </a:solidFill>
                <a:latin typeface="Arial"/>
                <a:ea typeface="Arial"/>
                <a:cs typeface="Arial"/>
                <a:sym typeface="Arial"/>
              </a:rPr>
              <a:t> </a:t>
            </a:r>
            <a:r>
              <a:rPr lang="en-US" sz="1800" b="1" i="0" u="none" strike="noStrike" cap="none">
                <a:solidFill>
                  <a:schemeClr val="dk1"/>
                </a:solidFill>
                <a:latin typeface="Arial"/>
                <a:ea typeface="Arial"/>
                <a:cs typeface="Arial"/>
                <a:sym typeface="Arial"/>
              </a:rPr>
              <a:t>Rental Income Payouts</a:t>
            </a:r>
            <a:r>
              <a:rPr lang="en-US" sz="1800" b="0" i="0" u="none" strike="noStrike" cap="none">
                <a:solidFill>
                  <a:schemeClr val="dk1"/>
                </a:solidFill>
                <a:latin typeface="Arial"/>
                <a:ea typeface="Arial"/>
                <a:cs typeface="Arial"/>
                <a:sym typeface="Arial"/>
              </a:rPr>
              <a:t> – Value distributed to fractional owners.</a:t>
            </a:r>
            <a:endParaRPr/>
          </a:p>
          <a:p>
            <a:pPr marL="0" marR="0" lvl="0" indent="0" algn="l" rtl="0">
              <a:lnSpc>
                <a:spcPct val="100000"/>
              </a:lnSpc>
              <a:spcBef>
                <a:spcPts val="0"/>
              </a:spcBef>
              <a:spcAft>
                <a:spcPts val="0"/>
              </a:spcAft>
              <a:buClr>
                <a:schemeClr val="dk1"/>
              </a:buClr>
              <a:buSzPts val="1800"/>
              <a:buNone/>
            </a:pPr>
            <a:endParaRPr sz="1800" b="0" i="0" u="none" strike="noStrike" cap="none">
              <a:solidFill>
                <a:schemeClr val="dk1"/>
              </a:solidFill>
              <a:latin typeface="Arial"/>
              <a:ea typeface="Arial"/>
              <a:cs typeface="Arial"/>
              <a:sym typeface="Arial"/>
            </a:endParaRPr>
          </a:p>
          <a:p>
            <a:pPr marL="0" marR="0" lvl="0" indent="-114300" algn="l" rtl="0">
              <a:lnSpc>
                <a:spcPct val="100000"/>
              </a:lnSpc>
              <a:spcBef>
                <a:spcPts val="0"/>
              </a:spcBef>
              <a:spcAft>
                <a:spcPts val="0"/>
              </a:spcAft>
              <a:buClr>
                <a:schemeClr val="dk1"/>
              </a:buClr>
              <a:buSzPts val="1800"/>
              <a:buFont typeface="Arial"/>
              <a:buChar char="•"/>
            </a:pPr>
            <a:r>
              <a:rPr lang="en-US" sz="1800" b="0" i="0" u="none" strike="noStrike" cap="none">
                <a:solidFill>
                  <a:schemeClr val="dk1"/>
                </a:solidFill>
                <a:latin typeface="Arial"/>
                <a:ea typeface="Arial"/>
                <a:cs typeface="Arial"/>
                <a:sym typeface="Arial"/>
              </a:rPr>
              <a:t> </a:t>
            </a:r>
            <a:r>
              <a:rPr lang="en-US" sz="1800" b="1" i="0" u="none" strike="noStrike" cap="none">
                <a:solidFill>
                  <a:schemeClr val="dk1"/>
                </a:solidFill>
                <a:latin typeface="Arial"/>
                <a:ea typeface="Arial"/>
                <a:cs typeface="Arial"/>
                <a:sym typeface="Arial"/>
              </a:rPr>
              <a:t>Upgrade Rate</a:t>
            </a:r>
            <a:r>
              <a:rPr lang="en-US" sz="1800" b="0" i="0" u="none" strike="noStrike" cap="none">
                <a:solidFill>
                  <a:schemeClr val="dk1"/>
                </a:solidFill>
                <a:latin typeface="Arial"/>
                <a:ea typeface="Arial"/>
                <a:cs typeface="Arial"/>
                <a:sym typeface="Arial"/>
              </a:rPr>
              <a:t> – Users moving from small shares to larger ownership.</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8000" dirty="0">
                <a:solidFill>
                  <a:schemeClr val="accent1">
                    <a:lumMod val="75000"/>
                  </a:schemeClr>
                </a:solidFill>
              </a:rPr>
              <a:t>Contact Me</a:t>
            </a:r>
          </a:p>
        </p:txBody>
      </p:sp>
      <p:sp>
        <p:nvSpPr>
          <p:cNvPr id="3" name="Text Placeholder 2"/>
          <p:cNvSpPr>
            <a:spLocks noGrp="1"/>
          </p:cNvSpPr>
          <p:nvPr>
            <p:ph type="body" idx="1"/>
          </p:nvPr>
        </p:nvSpPr>
        <p:spPr>
          <a:xfrm>
            <a:off x="809324" y="2133871"/>
            <a:ext cx="8350405" cy="3501483"/>
          </a:xfrm>
        </p:spPr>
        <p:txBody>
          <a:bodyPr>
            <a:normAutofit fontScale="92500" lnSpcReduction="20000"/>
          </a:bodyPr>
          <a:lstStyle/>
          <a:p>
            <a:r>
              <a:rPr lang="en-US" dirty="0" smtClean="0"/>
              <a:t>       </a:t>
            </a:r>
            <a:r>
              <a:rPr lang="en-US" b="1" dirty="0" smtClean="0">
                <a:solidFill>
                  <a:schemeClr val="accent1">
                    <a:lumMod val="75000"/>
                  </a:schemeClr>
                </a:solidFill>
                <a:latin typeface="Yu Gothic UI Light" panose="020B0300000000000000" pitchFamily="34" charset="-128"/>
                <a:ea typeface="Yu Gothic UI Light" panose="020B0300000000000000" pitchFamily="34" charset="-128"/>
              </a:rPr>
              <a:t>blessingpaulinus291@gmail.com</a:t>
            </a:r>
            <a:r>
              <a:rPr lang="en-US" dirty="0">
                <a:latin typeface="Yu Gothic UI Light" panose="020B0300000000000000" pitchFamily="34" charset="-128"/>
                <a:ea typeface="Yu Gothic UI Light" panose="020B0300000000000000" pitchFamily="34" charset="-128"/>
              </a:rPr>
              <a:t/>
            </a:r>
            <a:br>
              <a:rPr lang="en-US" dirty="0">
                <a:latin typeface="Yu Gothic UI Light" panose="020B0300000000000000" pitchFamily="34" charset="-128"/>
                <a:ea typeface="Yu Gothic UI Light" panose="020B0300000000000000" pitchFamily="34" charset="-128"/>
              </a:rPr>
            </a:br>
            <a:endParaRPr lang="en-US" dirty="0" smtClean="0">
              <a:latin typeface="Yu Gothic UI Light" panose="020B0300000000000000" pitchFamily="34" charset="-128"/>
              <a:ea typeface="Yu Gothic UI Light" panose="020B0300000000000000" pitchFamily="34" charset="-128"/>
            </a:endParaRPr>
          </a:p>
          <a:p>
            <a:r>
              <a:rPr lang="en-US" dirty="0" smtClean="0"/>
              <a:t>       </a:t>
            </a:r>
            <a:r>
              <a:rPr lang="en-US" b="1" dirty="0" smtClean="0">
                <a:solidFill>
                  <a:schemeClr val="accent1">
                    <a:lumMod val="75000"/>
                  </a:schemeClr>
                </a:solidFill>
                <a:latin typeface="Yu Gothic UI Light" panose="020B0300000000000000" pitchFamily="34" charset="-128"/>
                <a:ea typeface="Yu Gothic UI Light" panose="020B0300000000000000" pitchFamily="34" charset="-128"/>
              </a:rPr>
              <a:t>+</a:t>
            </a:r>
            <a:r>
              <a:rPr lang="en-US" b="1" dirty="0">
                <a:solidFill>
                  <a:schemeClr val="accent1">
                    <a:lumMod val="75000"/>
                  </a:schemeClr>
                </a:solidFill>
                <a:latin typeface="Yu Gothic UI Light" panose="020B0300000000000000" pitchFamily="34" charset="-128"/>
                <a:ea typeface="Yu Gothic UI Light" panose="020B0300000000000000" pitchFamily="34" charset="-128"/>
              </a:rPr>
              <a:t>234 903 821 3213 </a:t>
            </a:r>
            <a:endParaRPr lang="en-US" dirty="0">
              <a:solidFill>
                <a:schemeClr val="accent1">
                  <a:lumMod val="75000"/>
                </a:schemeClr>
              </a:solidFill>
              <a:latin typeface="Yu Gothic UI Light" panose="020B0300000000000000" pitchFamily="34" charset="-128"/>
              <a:ea typeface="Yu Gothic UI Light" panose="020B0300000000000000" pitchFamily="34" charset="-128"/>
            </a:endParaRPr>
          </a:p>
          <a:p>
            <a:pPr marL="114300" indent="0">
              <a:buNone/>
            </a:pPr>
            <a:endParaRPr lang="en-US" dirty="0" smtClean="0"/>
          </a:p>
          <a:p>
            <a:r>
              <a:rPr lang="en-US" dirty="0" smtClean="0"/>
              <a:t>       </a:t>
            </a:r>
            <a:r>
              <a:rPr lang="en-US" b="1" dirty="0" smtClean="0">
                <a:latin typeface="Yu Gothic UI Light" panose="020B0300000000000000" pitchFamily="34" charset="-128"/>
                <a:ea typeface="Yu Gothic UI Light" panose="020B0300000000000000" pitchFamily="34" charset="-128"/>
                <a:hlinkClick r:id="rId2"/>
              </a:rPr>
              <a:t>linkedin.com/in/blessing-</a:t>
            </a:r>
            <a:r>
              <a:rPr lang="en-US" b="1" dirty="0" err="1" smtClean="0">
                <a:latin typeface="Yu Gothic UI Light" panose="020B0300000000000000" pitchFamily="34" charset="-128"/>
                <a:ea typeface="Yu Gothic UI Light" panose="020B0300000000000000" pitchFamily="34" charset="-128"/>
                <a:hlinkClick r:id="rId2"/>
              </a:rPr>
              <a:t>paulinus</a:t>
            </a:r>
            <a:endParaRPr lang="en-US" dirty="0" smtClean="0">
              <a:latin typeface="Yu Gothic UI Light" panose="020B0300000000000000" pitchFamily="34" charset="-128"/>
              <a:ea typeface="Yu Gothic UI Light" panose="020B0300000000000000" pitchFamily="34" charset="-128"/>
            </a:endParaRPr>
          </a:p>
          <a:p>
            <a:endParaRPr lang="en-US" dirty="0" smtClean="0"/>
          </a:p>
          <a:p>
            <a:pPr marL="114300" indent="0">
              <a:buNone/>
            </a:pPr>
            <a:endParaRPr lang="en-US" dirty="0" smtClean="0"/>
          </a:p>
          <a:p>
            <a:pPr marL="114300" indent="0">
              <a:buNone/>
            </a:pPr>
            <a:r>
              <a:rPr lang="en-US" dirty="0" smtClean="0"/>
              <a:t>           </a:t>
            </a:r>
            <a:r>
              <a:rPr lang="en-US" dirty="0" smtClean="0">
                <a:solidFill>
                  <a:schemeClr val="accent1">
                    <a:lumMod val="75000"/>
                  </a:schemeClr>
                </a:solidFill>
              </a:rPr>
              <a:t>🙏 </a:t>
            </a:r>
            <a:r>
              <a:rPr lang="en-US" b="1" dirty="0">
                <a:solidFill>
                  <a:schemeClr val="accent1">
                    <a:lumMod val="75000"/>
                  </a:schemeClr>
                </a:solidFill>
              </a:rPr>
              <a:t>Thank you for your time!</a:t>
            </a:r>
            <a:endParaRPr lang="en-US" dirty="0">
              <a:solidFill>
                <a:schemeClr val="accent1">
                  <a:lumMod val="75000"/>
                </a:schemeClr>
              </a:solidFill>
            </a:endParaRPr>
          </a:p>
          <a:p>
            <a:endParaRPr lang="en-US" dirty="0"/>
          </a:p>
        </p:txBody>
      </p:sp>
      <p:pic>
        <p:nvPicPr>
          <p:cNvPr id="4" name="Picture 3"/>
          <p:cNvPicPr>
            <a:picLocks noChangeAspect="1"/>
          </p:cNvPicPr>
          <p:nvPr/>
        </p:nvPicPr>
        <p:blipFill>
          <a:blip r:embed="rId3"/>
          <a:stretch>
            <a:fillRect/>
          </a:stretch>
        </p:blipFill>
        <p:spPr>
          <a:xfrm>
            <a:off x="1280569" y="3680460"/>
            <a:ext cx="522113" cy="522113"/>
          </a:xfrm>
          <a:prstGeom prst="rect">
            <a:avLst/>
          </a:prstGeom>
        </p:spPr>
      </p:pic>
      <p:pic>
        <p:nvPicPr>
          <p:cNvPr id="5" name="Picture 4"/>
          <p:cNvPicPr>
            <a:picLocks noChangeAspect="1"/>
          </p:cNvPicPr>
          <p:nvPr/>
        </p:nvPicPr>
        <p:blipFill>
          <a:blip r:embed="rId4"/>
          <a:stretch>
            <a:fillRect/>
          </a:stretch>
        </p:blipFill>
        <p:spPr>
          <a:xfrm>
            <a:off x="1309312" y="2127255"/>
            <a:ext cx="464629" cy="464629"/>
          </a:xfrm>
          <a:prstGeom prst="rect">
            <a:avLst/>
          </a:prstGeom>
        </p:spPr>
      </p:pic>
      <p:pic>
        <p:nvPicPr>
          <p:cNvPr id="6" name="Picture 5"/>
          <p:cNvPicPr>
            <a:picLocks noChangeAspect="1"/>
          </p:cNvPicPr>
          <p:nvPr/>
        </p:nvPicPr>
        <p:blipFill>
          <a:blip r:embed="rId5"/>
          <a:stretch>
            <a:fillRect/>
          </a:stretch>
        </p:blipFill>
        <p:spPr>
          <a:xfrm>
            <a:off x="1231802" y="2766624"/>
            <a:ext cx="542140" cy="542140"/>
          </a:xfrm>
          <a:prstGeom prst="rect">
            <a:avLst/>
          </a:prstGeom>
        </p:spPr>
      </p:pic>
    </p:spTree>
    <p:extLst>
      <p:ext uri="{BB962C8B-B14F-4D97-AF65-F5344CB8AC3E}">
        <p14:creationId xmlns:p14="http://schemas.microsoft.com/office/powerpoint/2010/main" val="118575019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2"/>
          <p:cNvSpPr txBox="1">
            <a:spLocks noGrp="1"/>
          </p:cNvSpPr>
          <p:nvPr>
            <p:ph type="title"/>
          </p:nvPr>
        </p:nvSpPr>
        <p:spPr>
          <a:xfrm>
            <a:off x="0" y="123387"/>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2E75B5"/>
              </a:buClr>
              <a:buSzPts val="4400"/>
              <a:buFont typeface="Calibri"/>
              <a:buNone/>
            </a:pPr>
            <a:r>
              <a:rPr lang="en-US" b="1" i="1">
                <a:solidFill>
                  <a:srgbClr val="2E75B5"/>
                </a:solidFill>
              </a:rPr>
              <a:t>The Big Idea: Solving the Property Ownership Barrier in Africa</a:t>
            </a:r>
            <a:endParaRPr b="1">
              <a:solidFill>
                <a:srgbClr val="2E75B5"/>
              </a:solidFill>
            </a:endParaRPr>
          </a:p>
        </p:txBody>
      </p:sp>
      <p:sp>
        <p:nvSpPr>
          <p:cNvPr id="95" name="Google Shape;95;p2"/>
          <p:cNvSpPr txBox="1">
            <a:spLocks noGrp="1"/>
          </p:cNvSpPr>
          <p:nvPr>
            <p:ph type="body" idx="1"/>
          </p:nvPr>
        </p:nvSpPr>
        <p:spPr>
          <a:xfrm>
            <a:off x="785648" y="1667970"/>
            <a:ext cx="10515600" cy="4351338"/>
          </a:xfrm>
          <a:prstGeom prst="rect">
            <a:avLst/>
          </a:prstGeom>
          <a:noFill/>
          <a:ln>
            <a:noFill/>
          </a:ln>
        </p:spPr>
        <p:txBody>
          <a:bodyPr spcFirstLastPara="1" wrap="square" lIns="91425" tIns="45700" rIns="91425" bIns="45700" anchor="t" anchorCtr="0">
            <a:normAutofit lnSpcReduction="10000"/>
          </a:bodyPr>
          <a:lstStyle/>
          <a:p>
            <a:pPr marL="228600" lvl="0" indent="-228600" algn="l" rtl="0">
              <a:lnSpc>
                <a:spcPct val="90000"/>
              </a:lnSpc>
              <a:spcBef>
                <a:spcPts val="0"/>
              </a:spcBef>
              <a:spcAft>
                <a:spcPts val="0"/>
              </a:spcAft>
              <a:buClr>
                <a:schemeClr val="dk1"/>
              </a:buClr>
              <a:buSzPts val="2800"/>
              <a:buChar char="•"/>
            </a:pPr>
            <a:r>
              <a:rPr lang="en-US" b="1"/>
              <a:t>Problem:</a:t>
            </a:r>
            <a:endParaRPr/>
          </a:p>
          <a:p>
            <a:pPr marL="685800" lvl="1" indent="-228600" algn="l" rtl="0">
              <a:lnSpc>
                <a:spcPct val="90000"/>
              </a:lnSpc>
              <a:spcBef>
                <a:spcPts val="500"/>
              </a:spcBef>
              <a:spcAft>
                <a:spcPts val="0"/>
              </a:spcAft>
              <a:buClr>
                <a:schemeClr val="dk1"/>
              </a:buClr>
              <a:buSzPts val="2400"/>
              <a:buChar char="•"/>
            </a:pPr>
            <a:r>
              <a:rPr lang="en-US"/>
              <a:t>Property ownership requires huge upfront capital (millions of naira).</a:t>
            </a:r>
            <a:endParaRPr/>
          </a:p>
          <a:p>
            <a:pPr marL="685800" lvl="1" indent="-228600" algn="l" rtl="0">
              <a:lnSpc>
                <a:spcPct val="90000"/>
              </a:lnSpc>
              <a:spcBef>
                <a:spcPts val="500"/>
              </a:spcBef>
              <a:spcAft>
                <a:spcPts val="0"/>
              </a:spcAft>
              <a:buClr>
                <a:schemeClr val="dk1"/>
              </a:buClr>
              <a:buSzPts val="2400"/>
              <a:buChar char="•"/>
            </a:pPr>
            <a:r>
              <a:rPr lang="en-US"/>
              <a:t>Many fear scams due to lack of transparency in property records.</a:t>
            </a:r>
            <a:endParaRPr/>
          </a:p>
          <a:p>
            <a:pPr marL="685800" lvl="1" indent="-228600" algn="l" rtl="0">
              <a:lnSpc>
                <a:spcPct val="90000"/>
              </a:lnSpc>
              <a:spcBef>
                <a:spcPts val="500"/>
              </a:spcBef>
              <a:spcAft>
                <a:spcPts val="0"/>
              </a:spcAft>
              <a:buClr>
                <a:schemeClr val="dk1"/>
              </a:buClr>
              <a:buSzPts val="2400"/>
              <a:buChar char="•"/>
            </a:pPr>
            <a:r>
              <a:rPr lang="en-US"/>
              <a:t>Renters remain stuck in a cycle with no path to ownership.</a:t>
            </a:r>
            <a:endParaRPr/>
          </a:p>
          <a:p>
            <a:pPr marL="228600" lvl="0" indent="-228600" algn="l" rtl="0">
              <a:lnSpc>
                <a:spcPct val="90000"/>
              </a:lnSpc>
              <a:spcBef>
                <a:spcPts val="1000"/>
              </a:spcBef>
              <a:spcAft>
                <a:spcPts val="0"/>
              </a:spcAft>
              <a:buClr>
                <a:schemeClr val="dk1"/>
              </a:buClr>
              <a:buSzPts val="2800"/>
              <a:buChar char="•"/>
            </a:pPr>
            <a:r>
              <a:rPr lang="en-US" b="1"/>
              <a:t>Why It Matters:</a:t>
            </a:r>
            <a:endParaRPr/>
          </a:p>
          <a:p>
            <a:pPr marL="685800" lvl="1" indent="-228600" algn="l" rtl="0">
              <a:lnSpc>
                <a:spcPct val="90000"/>
              </a:lnSpc>
              <a:spcBef>
                <a:spcPts val="500"/>
              </a:spcBef>
              <a:spcAft>
                <a:spcPts val="0"/>
              </a:spcAft>
              <a:buClr>
                <a:schemeClr val="dk1"/>
              </a:buClr>
              <a:buSzPts val="2400"/>
              <a:buChar char="•"/>
            </a:pPr>
            <a:r>
              <a:rPr lang="en-US"/>
              <a:t>Housing is both a </a:t>
            </a:r>
            <a:r>
              <a:rPr lang="en-US" b="1"/>
              <a:t>basic need</a:t>
            </a:r>
            <a:r>
              <a:rPr lang="en-US"/>
              <a:t> and a </a:t>
            </a:r>
            <a:r>
              <a:rPr lang="en-US" b="1"/>
              <a:t>wealth-building tool</a:t>
            </a:r>
            <a:r>
              <a:rPr lang="en-US"/>
              <a:t>.</a:t>
            </a:r>
            <a:endParaRPr/>
          </a:p>
          <a:p>
            <a:pPr marL="685800" lvl="1" indent="-228600" algn="l" rtl="0">
              <a:lnSpc>
                <a:spcPct val="90000"/>
              </a:lnSpc>
              <a:spcBef>
                <a:spcPts val="500"/>
              </a:spcBef>
              <a:spcAft>
                <a:spcPts val="0"/>
              </a:spcAft>
              <a:buClr>
                <a:schemeClr val="dk1"/>
              </a:buClr>
              <a:buSzPts val="2400"/>
              <a:buChar char="•"/>
            </a:pPr>
            <a:r>
              <a:rPr lang="en-US"/>
              <a:t>Millions of young Africans (especially 25–40 years old) can’t afford homes.</a:t>
            </a:r>
            <a:endParaRPr/>
          </a:p>
          <a:p>
            <a:pPr marL="685800" lvl="1" indent="-228600" algn="l" rtl="0">
              <a:lnSpc>
                <a:spcPct val="90000"/>
              </a:lnSpc>
              <a:spcBef>
                <a:spcPts val="500"/>
              </a:spcBef>
              <a:spcAft>
                <a:spcPts val="0"/>
              </a:spcAft>
              <a:buClr>
                <a:schemeClr val="dk1"/>
              </a:buClr>
              <a:buSzPts val="2400"/>
              <a:buChar char="•"/>
            </a:pPr>
            <a:r>
              <a:rPr lang="en-US"/>
              <a:t>Real estate contributes to financial stability and generational wealth.</a:t>
            </a:r>
            <a:endParaRPr/>
          </a:p>
          <a:p>
            <a:pPr marL="228600" lvl="0" indent="-228600" algn="l" rtl="0">
              <a:lnSpc>
                <a:spcPct val="90000"/>
              </a:lnSpc>
              <a:spcBef>
                <a:spcPts val="1000"/>
              </a:spcBef>
              <a:spcAft>
                <a:spcPts val="0"/>
              </a:spcAft>
              <a:buClr>
                <a:schemeClr val="dk1"/>
              </a:buClr>
              <a:buSzPts val="2800"/>
              <a:buChar char="•"/>
            </a:pPr>
            <a:r>
              <a:rPr lang="en-US" b="1"/>
              <a:t>Who Has This Problem?</a:t>
            </a:r>
            <a:endParaRPr/>
          </a:p>
          <a:p>
            <a:pPr marL="685800" lvl="1" indent="-228600" algn="l" rtl="0">
              <a:lnSpc>
                <a:spcPct val="90000"/>
              </a:lnSpc>
              <a:spcBef>
                <a:spcPts val="500"/>
              </a:spcBef>
              <a:spcAft>
                <a:spcPts val="0"/>
              </a:spcAft>
              <a:buClr>
                <a:schemeClr val="dk1"/>
              </a:buClr>
              <a:buSzPts val="2400"/>
              <a:buChar char="•"/>
            </a:pPr>
            <a:r>
              <a:rPr lang="en-US"/>
              <a:t>Middle-income earners, civil servants, entrepreneurs, and young professionals who earn steady income but can’t raise full property payments.</a:t>
            </a:r>
            <a:endParaRPr/>
          </a:p>
          <a:p>
            <a:pPr marL="228600" lvl="0" indent="-50800" algn="l" rtl="0">
              <a:lnSpc>
                <a:spcPct val="90000"/>
              </a:lnSpc>
              <a:spcBef>
                <a:spcPts val="1000"/>
              </a:spcBef>
              <a:spcAft>
                <a:spcPts val="0"/>
              </a:spcAft>
              <a:buClr>
                <a:schemeClr val="dk1"/>
              </a:buClr>
              <a:buSzPts val="2800"/>
              <a:buNone/>
            </a:pPr>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3"/>
          <p:cNvSpPr txBox="1">
            <a:spLocks noGrp="1"/>
          </p:cNvSpPr>
          <p:nvPr>
            <p:ph type="title"/>
          </p:nvPr>
        </p:nvSpPr>
        <p:spPr>
          <a:xfrm>
            <a:off x="0" y="281042"/>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2E75B5"/>
              </a:buClr>
              <a:buSzPts val="4400"/>
              <a:buFont typeface="Arial"/>
              <a:buNone/>
            </a:pPr>
            <a:r>
              <a:rPr lang="en-US" b="1" i="1" dirty="0">
                <a:solidFill>
                  <a:srgbClr val="2E75B5"/>
                </a:solidFill>
                <a:latin typeface="Arial"/>
                <a:ea typeface="Arial"/>
                <a:cs typeface="Arial"/>
                <a:sym typeface="Arial"/>
              </a:rPr>
              <a:t>Our Vision &amp; Mission</a:t>
            </a:r>
            <a:endParaRPr b="1" dirty="0">
              <a:solidFill>
                <a:srgbClr val="2E75B5"/>
              </a:solidFill>
              <a:latin typeface="Arial"/>
              <a:ea typeface="Arial"/>
              <a:cs typeface="Arial"/>
              <a:sym typeface="Arial"/>
            </a:endParaRPr>
          </a:p>
        </p:txBody>
      </p:sp>
      <p:sp>
        <p:nvSpPr>
          <p:cNvPr id="101" name="Google Shape;101;p3"/>
          <p:cNvSpPr txBox="1">
            <a:spLocks noGrp="1"/>
          </p:cNvSpPr>
          <p:nvPr>
            <p:ph type="body" idx="1"/>
          </p:nvPr>
        </p:nvSpPr>
        <p:spPr>
          <a:xfrm>
            <a:off x="170370" y="1397857"/>
            <a:ext cx="11693400" cy="4278054"/>
          </a:xfrm>
          <a:prstGeom prst="rect">
            <a:avLst/>
          </a:prstGeom>
          <a:noFill/>
          <a:ln>
            <a:noFill/>
          </a:ln>
        </p:spPr>
        <p:txBody>
          <a:bodyPr spcFirstLastPara="1" wrap="square" lIns="91425" tIns="45700" rIns="91425" bIns="45700" anchor="ctr" anchorCtr="1">
            <a:spAutoFit/>
          </a:bodyPr>
          <a:lstStyle/>
          <a:p>
            <a:pPr marL="0" marR="0" lvl="0" indent="-114300" rtl="0">
              <a:lnSpc>
                <a:spcPct val="100000"/>
              </a:lnSpc>
              <a:spcBef>
                <a:spcPts val="0"/>
              </a:spcBef>
              <a:spcAft>
                <a:spcPts val="0"/>
              </a:spcAft>
              <a:buClr>
                <a:schemeClr val="dk1"/>
              </a:buClr>
              <a:buSzPts val="1800"/>
              <a:buFont typeface="Arial"/>
              <a:buChar char="•"/>
            </a:pPr>
            <a:r>
              <a:rPr lang="en-US" sz="2400" b="1" i="0" u="none" strike="noStrike" cap="none" dirty="0" smtClean="0">
                <a:solidFill>
                  <a:schemeClr val="dk1"/>
                </a:solidFill>
                <a:latin typeface="Arial"/>
                <a:ea typeface="Arial"/>
                <a:cs typeface="Arial"/>
                <a:sym typeface="Arial"/>
              </a:rPr>
              <a:t>Mission (Action-driven, measurable):</a:t>
            </a:r>
            <a:r>
              <a:rPr lang="en-US" sz="2400" b="0" i="0" u="none" strike="noStrike" cap="none" dirty="0" smtClean="0">
                <a:solidFill>
                  <a:schemeClr val="dk1"/>
                </a:solidFill>
                <a:latin typeface="Arial"/>
                <a:ea typeface="Arial"/>
                <a:cs typeface="Arial"/>
                <a:sym typeface="Arial"/>
              </a:rPr>
              <a:t/>
            </a:r>
            <a:br>
              <a:rPr lang="en-US" sz="2400" b="0" i="0" u="none" strike="noStrike" cap="none" dirty="0" smtClean="0">
                <a:solidFill>
                  <a:schemeClr val="dk1"/>
                </a:solidFill>
                <a:latin typeface="Arial"/>
                <a:ea typeface="Arial"/>
                <a:cs typeface="Arial"/>
                <a:sym typeface="Arial"/>
              </a:rPr>
            </a:br>
            <a:r>
              <a:rPr lang="en-US" sz="1800" b="0" i="0" u="none" strike="noStrike" cap="none" dirty="0" smtClean="0">
                <a:solidFill>
                  <a:schemeClr val="dk1"/>
                </a:solidFill>
                <a:latin typeface="Arial"/>
                <a:ea typeface="Arial"/>
                <a:cs typeface="Arial"/>
                <a:sym typeface="Arial"/>
              </a:rPr>
              <a:t>→</a:t>
            </a:r>
            <a:r>
              <a:rPr lang="en-US" sz="1800" b="0" i="1" u="none" strike="noStrike" cap="none" dirty="0" smtClean="0">
                <a:solidFill>
                  <a:schemeClr val="dk1"/>
                </a:solidFill>
                <a:latin typeface="Arial"/>
                <a:ea typeface="Arial"/>
                <a:cs typeface="Arial"/>
                <a:sym typeface="Arial"/>
              </a:rPr>
              <a:t>To connect 5,000 Africans to verified property investments within the first  3 years through secure fractional ownership.</a:t>
            </a:r>
            <a:endParaRPr sz="1800" dirty="0" smtClean="0"/>
          </a:p>
          <a:p>
            <a:pPr marL="0" marR="0" lvl="0" indent="0" algn="l" rtl="0">
              <a:lnSpc>
                <a:spcPct val="100000"/>
              </a:lnSpc>
              <a:spcBef>
                <a:spcPts val="0"/>
              </a:spcBef>
              <a:spcAft>
                <a:spcPts val="0"/>
              </a:spcAft>
              <a:buClr>
                <a:schemeClr val="dk1"/>
              </a:buClr>
              <a:buSzPts val="1600"/>
              <a:buFont typeface="Calibri"/>
              <a:buNone/>
            </a:pPr>
            <a:endParaRPr sz="1600" b="0" i="0" u="none" strike="noStrike" cap="none" dirty="0">
              <a:solidFill>
                <a:schemeClr val="dk1"/>
              </a:solidFill>
              <a:latin typeface="Arial"/>
              <a:ea typeface="Arial"/>
              <a:cs typeface="Arial"/>
              <a:sym typeface="Arial"/>
            </a:endParaRPr>
          </a:p>
          <a:p>
            <a:pPr marL="0" marR="0" lvl="0" indent="-114300" algn="l" rtl="0">
              <a:lnSpc>
                <a:spcPct val="100000"/>
              </a:lnSpc>
              <a:spcBef>
                <a:spcPts val="0"/>
              </a:spcBef>
              <a:spcAft>
                <a:spcPts val="0"/>
              </a:spcAft>
              <a:buClr>
                <a:schemeClr val="dk1"/>
              </a:buClr>
              <a:buSzPts val="1800"/>
              <a:buFont typeface="Arial"/>
              <a:buChar char="•"/>
            </a:pPr>
            <a:r>
              <a:rPr lang="en-US" sz="2400" b="1" i="0" u="none" strike="noStrike" cap="none" dirty="0">
                <a:solidFill>
                  <a:schemeClr val="dk1"/>
                </a:solidFill>
                <a:latin typeface="Arial"/>
                <a:ea typeface="Arial"/>
                <a:cs typeface="Arial"/>
                <a:sym typeface="Arial"/>
              </a:rPr>
              <a:t>Vision (Future we see):</a:t>
            </a:r>
            <a:r>
              <a:rPr lang="en-US" sz="1800" b="0" i="0" u="none" strike="noStrike" cap="none" dirty="0">
                <a:solidFill>
                  <a:schemeClr val="dk1"/>
                </a:solidFill>
                <a:latin typeface="Arial"/>
                <a:ea typeface="Arial"/>
                <a:cs typeface="Arial"/>
                <a:sym typeface="Arial"/>
              </a:rPr>
              <a:t/>
            </a:r>
            <a:br>
              <a:rPr lang="en-US" sz="1800" b="0" i="0" u="none" strike="noStrike" cap="none" dirty="0">
                <a:solidFill>
                  <a:schemeClr val="dk1"/>
                </a:solidFill>
                <a:latin typeface="Arial"/>
                <a:ea typeface="Arial"/>
                <a:cs typeface="Arial"/>
                <a:sym typeface="Arial"/>
              </a:rPr>
            </a:br>
            <a:r>
              <a:rPr lang="en-US" sz="1800" b="0" i="0" u="none" strike="noStrike" cap="none" dirty="0">
                <a:solidFill>
                  <a:schemeClr val="dk1"/>
                </a:solidFill>
                <a:latin typeface="Arial"/>
                <a:ea typeface="Arial"/>
                <a:cs typeface="Arial"/>
                <a:sym typeface="Arial"/>
              </a:rPr>
              <a:t>→</a:t>
            </a:r>
            <a:r>
              <a:rPr lang="en-US" sz="1800" b="0" i="1" u="none" strike="noStrike" cap="none" dirty="0">
                <a:solidFill>
                  <a:schemeClr val="dk1"/>
                </a:solidFill>
                <a:latin typeface="Arial"/>
                <a:ea typeface="Arial"/>
                <a:cs typeface="Arial"/>
                <a:sym typeface="Arial"/>
              </a:rPr>
              <a:t>A future where every African, regardless of income, can confidently own a share of real estate and build generational wealth.</a:t>
            </a:r>
            <a:endParaRPr sz="1800" dirty="0"/>
          </a:p>
          <a:p>
            <a:pPr marL="0" marR="0" lvl="0" indent="0" algn="l" rtl="0">
              <a:lnSpc>
                <a:spcPct val="100000"/>
              </a:lnSpc>
              <a:spcBef>
                <a:spcPts val="0"/>
              </a:spcBef>
              <a:spcAft>
                <a:spcPts val="0"/>
              </a:spcAft>
              <a:buClr>
                <a:schemeClr val="dk1"/>
              </a:buClr>
              <a:buSzPts val="1600"/>
              <a:buNone/>
            </a:pPr>
            <a:endParaRPr sz="1800" b="0" i="0" u="none" strike="noStrike" cap="none" dirty="0">
              <a:solidFill>
                <a:schemeClr val="dk1"/>
              </a:solidFill>
              <a:latin typeface="Arial"/>
              <a:ea typeface="Arial"/>
              <a:cs typeface="Arial"/>
              <a:sym typeface="Arial"/>
            </a:endParaRPr>
          </a:p>
          <a:p>
            <a:pPr marL="0" marR="0" lvl="0" indent="-114300" algn="l" rtl="0">
              <a:lnSpc>
                <a:spcPct val="100000"/>
              </a:lnSpc>
              <a:spcBef>
                <a:spcPts val="0"/>
              </a:spcBef>
              <a:spcAft>
                <a:spcPts val="0"/>
              </a:spcAft>
              <a:buClr>
                <a:schemeClr val="dk1"/>
              </a:buClr>
              <a:buSzPts val="1800"/>
              <a:buFont typeface="Arial"/>
              <a:buChar char="•"/>
            </a:pPr>
            <a:r>
              <a:rPr lang="en-US" b="1" i="0" u="none" strike="noStrike" cap="none" dirty="0">
                <a:solidFill>
                  <a:schemeClr val="dk1"/>
                </a:solidFill>
                <a:latin typeface="Arial"/>
                <a:ea typeface="Arial"/>
                <a:cs typeface="Arial"/>
                <a:sym typeface="Arial"/>
              </a:rPr>
              <a:t>User Promise:</a:t>
            </a:r>
            <a:endParaRPr b="0" i="0" u="none" strike="noStrike" cap="none" dirty="0">
              <a:solidFill>
                <a:schemeClr val="dk1"/>
              </a:solidFill>
              <a:latin typeface="Arial"/>
              <a:ea typeface="Arial"/>
              <a:cs typeface="Arial"/>
              <a:sym typeface="Arial"/>
            </a:endParaRPr>
          </a:p>
          <a:p>
            <a:pPr marL="0" marR="0" lvl="0" indent="-114300" algn="l" rtl="0">
              <a:lnSpc>
                <a:spcPct val="100000"/>
              </a:lnSpc>
              <a:spcBef>
                <a:spcPts val="0"/>
              </a:spcBef>
              <a:spcAft>
                <a:spcPts val="0"/>
              </a:spcAft>
              <a:buClr>
                <a:schemeClr val="dk1"/>
              </a:buClr>
              <a:buSzPts val="1800"/>
              <a:buFont typeface="Arial"/>
              <a:buChar char="•"/>
            </a:pPr>
            <a:r>
              <a:rPr lang="en-US" sz="2400" i="0" u="none" strike="noStrike" cap="none" dirty="0">
                <a:solidFill>
                  <a:schemeClr val="dk1"/>
                </a:solidFill>
                <a:latin typeface="Arial"/>
                <a:ea typeface="Arial"/>
                <a:cs typeface="Arial"/>
                <a:sym typeface="Arial"/>
              </a:rPr>
              <a:t>Affordability:</a:t>
            </a:r>
            <a:r>
              <a:rPr lang="en-US" sz="2400" b="0" i="0" u="none" strike="noStrike" cap="none" dirty="0">
                <a:solidFill>
                  <a:schemeClr val="dk1"/>
                </a:solidFill>
                <a:latin typeface="Arial"/>
                <a:ea typeface="Arial"/>
                <a:cs typeface="Arial"/>
                <a:sym typeface="Arial"/>
              </a:rPr>
              <a:t> Start with as little as ₦50,000.</a:t>
            </a:r>
            <a:endParaRPr sz="2400" dirty="0"/>
          </a:p>
          <a:p>
            <a:pPr marL="0" marR="0" lvl="0" indent="-114300" algn="l" rtl="0">
              <a:lnSpc>
                <a:spcPct val="100000"/>
              </a:lnSpc>
              <a:spcBef>
                <a:spcPts val="0"/>
              </a:spcBef>
              <a:spcAft>
                <a:spcPts val="0"/>
              </a:spcAft>
              <a:buClr>
                <a:schemeClr val="dk1"/>
              </a:buClr>
              <a:buSzPts val="1800"/>
              <a:buFont typeface="Arial"/>
              <a:buChar char="•"/>
            </a:pPr>
            <a:r>
              <a:rPr lang="en-US" sz="2400" i="0" u="none" strike="noStrike" cap="none" dirty="0">
                <a:solidFill>
                  <a:schemeClr val="dk1"/>
                </a:solidFill>
                <a:latin typeface="Arial"/>
                <a:ea typeface="Arial"/>
                <a:cs typeface="Arial"/>
                <a:sym typeface="Arial"/>
              </a:rPr>
              <a:t>Transparency:</a:t>
            </a:r>
            <a:r>
              <a:rPr lang="en-US" sz="2400" b="0" i="0" u="none" strike="noStrike" cap="none" dirty="0">
                <a:solidFill>
                  <a:schemeClr val="dk1"/>
                </a:solidFill>
                <a:latin typeface="Arial"/>
                <a:ea typeface="Arial"/>
                <a:cs typeface="Arial"/>
                <a:sym typeface="Arial"/>
              </a:rPr>
              <a:t> Verified properties with documentation and insurance.</a:t>
            </a:r>
            <a:endParaRPr sz="2400" dirty="0"/>
          </a:p>
          <a:p>
            <a:pPr marL="0" marR="0" lvl="0" indent="-114300" algn="l" rtl="0">
              <a:lnSpc>
                <a:spcPct val="100000"/>
              </a:lnSpc>
              <a:spcBef>
                <a:spcPts val="0"/>
              </a:spcBef>
              <a:spcAft>
                <a:spcPts val="0"/>
              </a:spcAft>
              <a:buClr>
                <a:schemeClr val="dk1"/>
              </a:buClr>
              <a:buSzPts val="1800"/>
              <a:buFont typeface="Arial"/>
              <a:buChar char="•"/>
            </a:pPr>
            <a:r>
              <a:rPr lang="en-US" sz="2400" i="0" u="none" strike="noStrike" cap="none" dirty="0">
                <a:solidFill>
                  <a:schemeClr val="dk1"/>
                </a:solidFill>
                <a:latin typeface="Arial"/>
                <a:ea typeface="Arial"/>
                <a:cs typeface="Arial"/>
                <a:sym typeface="Arial"/>
              </a:rPr>
              <a:t>Profitability:</a:t>
            </a:r>
            <a:r>
              <a:rPr lang="en-US" sz="2400" b="0" i="0" u="none" strike="noStrike" cap="none" dirty="0">
                <a:solidFill>
                  <a:schemeClr val="dk1"/>
                </a:solidFill>
                <a:latin typeface="Arial"/>
                <a:ea typeface="Arial"/>
                <a:cs typeface="Arial"/>
                <a:sym typeface="Arial"/>
              </a:rPr>
              <a:t> Earn rental income while growing your ownership.</a:t>
            </a:r>
            <a:endParaRPr sz="2400" dirty="0"/>
          </a:p>
          <a:p>
            <a:pPr marL="0" marR="0" lvl="0" indent="0" algn="l" rtl="0">
              <a:lnSpc>
                <a:spcPct val="100000"/>
              </a:lnSpc>
              <a:spcBef>
                <a:spcPts val="0"/>
              </a:spcBef>
              <a:spcAft>
                <a:spcPts val="0"/>
              </a:spcAft>
              <a:buClr>
                <a:schemeClr val="dk1"/>
              </a:buClr>
              <a:buSzPts val="1800"/>
              <a:buFont typeface="Calibri"/>
              <a:buNone/>
            </a:pPr>
            <a:endParaRPr sz="1800" b="0" i="0" u="none" strike="noStrike" cap="none" dirty="0">
              <a:solidFill>
                <a:schemeClr val="dk1"/>
              </a:solidFill>
              <a:latin typeface="Arial"/>
              <a:ea typeface="Arial"/>
              <a:cs typeface="Arial"/>
              <a:sym typeface="Arial"/>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2890" y="365125"/>
            <a:ext cx="11929110" cy="1494790"/>
          </a:xfrm>
        </p:spPr>
        <p:txBody>
          <a:bodyPr>
            <a:normAutofit/>
          </a:bodyPr>
          <a:lstStyle/>
          <a:p>
            <a:r>
              <a:rPr lang="en-US" sz="4900" dirty="0">
                <a:solidFill>
                  <a:srgbClr val="1E4E79"/>
                </a:solidFill>
                <a:latin typeface="Arial"/>
                <a:ea typeface="Arial"/>
                <a:cs typeface="Arial"/>
                <a:sym typeface="Arial"/>
              </a:rPr>
              <a:t>MARKET RESEARCH: </a:t>
            </a:r>
            <a:r>
              <a:rPr lang="en-US" sz="4000" dirty="0">
                <a:solidFill>
                  <a:srgbClr val="1E4E79"/>
                </a:solidFill>
                <a:latin typeface="Arial"/>
                <a:ea typeface="Arial"/>
                <a:cs typeface="Arial"/>
                <a:sym typeface="Arial"/>
              </a:rPr>
              <a:t>USER INSIGHTS</a:t>
            </a:r>
            <a:r>
              <a:rPr lang="en-US" sz="5400" b="1" dirty="0">
                <a:latin typeface="Arial"/>
                <a:ea typeface="Arial"/>
                <a:cs typeface="Arial"/>
                <a:sym typeface="Arial"/>
              </a:rPr>
              <a:t/>
            </a:r>
            <a:br>
              <a:rPr lang="en-US" sz="5400" b="1" dirty="0">
                <a:latin typeface="Arial"/>
                <a:ea typeface="Arial"/>
                <a:cs typeface="Arial"/>
                <a:sym typeface="Arial"/>
              </a:rPr>
            </a:br>
            <a:r>
              <a:rPr lang="en-US" sz="3600" dirty="0">
                <a:solidFill>
                  <a:srgbClr val="2E75B5"/>
                </a:solidFill>
                <a:latin typeface="Arial"/>
                <a:ea typeface="Arial"/>
                <a:cs typeface="Arial"/>
                <a:sym typeface="Arial"/>
              </a:rPr>
              <a:t>CUSTOMER SEGMENTATION</a:t>
            </a:r>
            <a:endParaRPr lang="en-US" sz="3600" dirty="0"/>
          </a:p>
        </p:txBody>
      </p:sp>
      <p:sp>
        <p:nvSpPr>
          <p:cNvPr id="3" name="Text Placeholder 2"/>
          <p:cNvSpPr>
            <a:spLocks noGrp="1"/>
          </p:cNvSpPr>
          <p:nvPr>
            <p:ph type="body" idx="1"/>
          </p:nvPr>
        </p:nvSpPr>
        <p:spPr>
          <a:xfrm>
            <a:off x="575310" y="2583180"/>
            <a:ext cx="10515600" cy="5285423"/>
          </a:xfrm>
        </p:spPr>
        <p:txBody>
          <a:bodyPr/>
          <a:lstStyle/>
          <a:p>
            <a:pPr marL="0" lvl="0" indent="0">
              <a:spcBef>
                <a:spcPts val="0"/>
              </a:spcBef>
              <a:buNone/>
            </a:pPr>
            <a:r>
              <a:rPr lang="en-US" b="1" dirty="0"/>
              <a:t>Market Research Insights</a:t>
            </a:r>
            <a:endParaRPr lang="en-US" dirty="0"/>
          </a:p>
          <a:p>
            <a:pPr marL="0" lvl="0" indent="0">
              <a:spcBef>
                <a:spcPts val="0"/>
              </a:spcBef>
              <a:buNone/>
            </a:pPr>
            <a:r>
              <a:rPr lang="en-US" b="1" dirty="0"/>
              <a:t>. Age group 18-34 </a:t>
            </a:r>
            <a:r>
              <a:rPr lang="en-US" dirty="0"/>
              <a:t>mostly renters or living with family.</a:t>
            </a:r>
          </a:p>
          <a:p>
            <a:pPr marL="0" lvl="0" indent="0">
              <a:spcBef>
                <a:spcPts val="0"/>
              </a:spcBef>
              <a:buNone/>
            </a:pPr>
            <a:r>
              <a:rPr lang="en-US" dirty="0"/>
              <a:t>. </a:t>
            </a:r>
            <a:r>
              <a:rPr lang="en-US" b="1" dirty="0"/>
              <a:t>Top barriers</a:t>
            </a:r>
            <a:r>
              <a:rPr lang="en-US" dirty="0"/>
              <a:t>: High cost &amp; Fear of scams.</a:t>
            </a:r>
          </a:p>
          <a:p>
            <a:pPr marL="0" lvl="0" indent="0">
              <a:spcBef>
                <a:spcPts val="0"/>
              </a:spcBef>
              <a:buNone/>
            </a:pPr>
            <a:r>
              <a:rPr lang="en-US" b="1" dirty="0"/>
              <a:t>. 80%+ interested </a:t>
            </a:r>
            <a:r>
              <a:rPr lang="en-US" dirty="0"/>
              <a:t>if investment starts small &amp; affordable.</a:t>
            </a:r>
          </a:p>
          <a:p>
            <a:pPr marL="0" lvl="0" indent="0">
              <a:spcBef>
                <a:spcPts val="0"/>
              </a:spcBef>
              <a:buNone/>
            </a:pPr>
            <a:r>
              <a:rPr lang="en-US" dirty="0"/>
              <a:t>. </a:t>
            </a:r>
            <a:r>
              <a:rPr lang="en-US" b="1" dirty="0"/>
              <a:t>Trust factors</a:t>
            </a:r>
            <a:r>
              <a:rPr lang="en-US" dirty="0"/>
              <a:t>: Verified documents, Government/insurance backing, Transparency.</a:t>
            </a:r>
          </a:p>
        </p:txBody>
      </p:sp>
    </p:spTree>
    <p:extLst>
      <p:ext uri="{BB962C8B-B14F-4D97-AF65-F5344CB8AC3E}">
        <p14:creationId xmlns:p14="http://schemas.microsoft.com/office/powerpoint/2010/main" val="144585336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4"/>
          <p:cNvSpPr txBox="1"/>
          <p:nvPr/>
        </p:nvSpPr>
        <p:spPr>
          <a:xfrm>
            <a:off x="3825766" y="1397876"/>
            <a:ext cx="184731"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8" name="Google Shape;108;p4"/>
          <p:cNvSpPr txBox="1">
            <a:spLocks noGrp="1"/>
          </p:cNvSpPr>
          <p:nvPr>
            <p:ph type="body" idx="4294967295"/>
          </p:nvPr>
        </p:nvSpPr>
        <p:spPr>
          <a:xfrm>
            <a:off x="0" y="236538"/>
            <a:ext cx="11366500" cy="6427787"/>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1800"/>
              <a:buNone/>
            </a:pPr>
            <a:r>
              <a:rPr lang="en-US" sz="1800" dirty="0"/>
              <a:t>We conducted a short survey with </a:t>
            </a:r>
            <a:r>
              <a:rPr lang="en-US" sz="1800" b="1" dirty="0"/>
              <a:t>28 participants</a:t>
            </a:r>
            <a:r>
              <a:rPr lang="en-US" sz="1800" dirty="0"/>
              <a:t> to understand perceptions about property ownership and investment. The results highlight key pain points and desires among our target users:</a:t>
            </a:r>
            <a:endParaRPr dirty="0"/>
          </a:p>
        </p:txBody>
      </p:sp>
      <p:sp>
        <p:nvSpPr>
          <p:cNvPr id="109" name="Google Shape;109;p4" descr="Forms response chart. Question title: What is your age group?. Number of responses: 27 responses."/>
          <p:cNvSpPr/>
          <p:nvPr/>
        </p:nvSpPr>
        <p:spPr>
          <a:xfrm>
            <a:off x="155575" y="84138"/>
            <a:ext cx="304800" cy="30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0" name="Google Shape;110;p4" descr="Forms response chart. Question title: What is your age group?. Number of responses: 27 responses."/>
          <p:cNvSpPr/>
          <p:nvPr/>
        </p:nvSpPr>
        <p:spPr>
          <a:xfrm>
            <a:off x="307975" y="236538"/>
            <a:ext cx="304800" cy="30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1" name="Google Shape;111;p4" descr="Forms response chart. Question title: What is your age group?. Number of responses: 27 responses."/>
          <p:cNvSpPr/>
          <p:nvPr/>
        </p:nvSpPr>
        <p:spPr>
          <a:xfrm>
            <a:off x="460375" y="388938"/>
            <a:ext cx="304800" cy="30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2" name="Google Shape;112;p4" descr="Forms response chart. Question title: What is your age group?. Number of responses: 27 responses."/>
          <p:cNvSpPr/>
          <p:nvPr/>
        </p:nvSpPr>
        <p:spPr>
          <a:xfrm>
            <a:off x="612775" y="541338"/>
            <a:ext cx="304800" cy="30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3" name="Google Shape;113;p4" descr="Forms response chart. Question title: What is your age group?. Number of responses: 27 responses."/>
          <p:cNvSpPr/>
          <p:nvPr/>
        </p:nvSpPr>
        <p:spPr>
          <a:xfrm>
            <a:off x="765175" y="693738"/>
            <a:ext cx="304800" cy="30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aphicFrame>
        <p:nvGraphicFramePr>
          <p:cNvPr id="114" name="Google Shape;114;p4"/>
          <p:cNvGraphicFramePr/>
          <p:nvPr>
            <p:extLst>
              <p:ext uri="{D42A27DB-BD31-4B8C-83A1-F6EECF244321}">
                <p14:modId xmlns:p14="http://schemas.microsoft.com/office/powerpoint/2010/main" val="3782424019"/>
              </p:ext>
            </p:extLst>
          </p:nvPr>
        </p:nvGraphicFramePr>
        <p:xfrm>
          <a:off x="5552" y="1264640"/>
          <a:ext cx="4004945" cy="4250299"/>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15" name="Google Shape;115;p4"/>
          <p:cNvGraphicFramePr/>
          <p:nvPr>
            <p:extLst>
              <p:ext uri="{D42A27DB-BD31-4B8C-83A1-F6EECF244321}">
                <p14:modId xmlns:p14="http://schemas.microsoft.com/office/powerpoint/2010/main" val="3520965652"/>
              </p:ext>
            </p:extLst>
          </p:nvPr>
        </p:nvGraphicFramePr>
        <p:xfrm>
          <a:off x="3699641" y="1131571"/>
          <a:ext cx="4678549" cy="4560569"/>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16" name="Google Shape;116;p4"/>
          <p:cNvGraphicFramePr/>
          <p:nvPr>
            <p:extLst>
              <p:ext uri="{D42A27DB-BD31-4B8C-83A1-F6EECF244321}">
                <p14:modId xmlns:p14="http://schemas.microsoft.com/office/powerpoint/2010/main" val="3227997858"/>
              </p:ext>
            </p:extLst>
          </p:nvPr>
        </p:nvGraphicFramePr>
        <p:xfrm>
          <a:off x="8022898" y="1131571"/>
          <a:ext cx="4049382" cy="4560569"/>
        </p:xfrm>
        <a:graphic>
          <a:graphicData uri="http://schemas.openxmlformats.org/drawingml/2006/chart">
            <c:chart xmlns:c="http://schemas.openxmlformats.org/drawingml/2006/chart" xmlns:r="http://schemas.openxmlformats.org/officeDocument/2006/relationships" r:id="rId5"/>
          </a:graphicData>
        </a:graphic>
      </p:graphicFrame>
      <p:sp>
        <p:nvSpPr>
          <p:cNvPr id="117" name="Google Shape;117;p4"/>
          <p:cNvSpPr txBox="1"/>
          <p:nvPr/>
        </p:nvSpPr>
        <p:spPr>
          <a:xfrm>
            <a:off x="1272541" y="5961557"/>
            <a:ext cx="6134099" cy="64629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dirty="0">
                <a:solidFill>
                  <a:schemeClr val="dk1"/>
                </a:solidFill>
                <a:latin typeface="Calibri"/>
                <a:ea typeface="Calibri"/>
                <a:cs typeface="Calibri"/>
                <a:sym typeface="Calibri"/>
              </a:rPr>
              <a:t>Figure 1, 2, 3: User research showing distribution of potential customers</a:t>
            </a:r>
            <a:endParaRPr sz="1800" b="1" dirty="0">
              <a:solidFill>
                <a:schemeClr val="dk1"/>
              </a:solidFill>
              <a:latin typeface="Calibri"/>
              <a:ea typeface="Calibri"/>
              <a:cs typeface="Calibri"/>
              <a:sym typeface="Calibri"/>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pic>
        <p:nvPicPr>
          <p:cNvPr id="124" name="Google Shape;124;p5"/>
          <p:cNvPicPr preferRelativeResize="0"/>
          <p:nvPr/>
        </p:nvPicPr>
        <p:blipFill rotWithShape="1">
          <a:blip r:embed="rId3">
            <a:alphaModFix/>
          </a:blip>
          <a:srcRect/>
          <a:stretch/>
        </p:blipFill>
        <p:spPr>
          <a:xfrm>
            <a:off x="458004" y="1766151"/>
            <a:ext cx="2201113" cy="2178328"/>
          </a:xfrm>
          <a:prstGeom prst="rect">
            <a:avLst/>
          </a:prstGeom>
          <a:noFill/>
          <a:ln>
            <a:noFill/>
          </a:ln>
          <a:effectLst>
            <a:outerShdw blurRad="50800" dist="38100" dir="18900000" algn="bl" rotWithShape="0">
              <a:srgbClr val="000000">
                <a:alpha val="40000"/>
              </a:srgbClr>
            </a:outerShdw>
          </a:effectLst>
        </p:spPr>
      </p:pic>
      <p:grpSp>
        <p:nvGrpSpPr>
          <p:cNvPr id="125" name="Google Shape;125;p5"/>
          <p:cNvGrpSpPr/>
          <p:nvPr/>
        </p:nvGrpSpPr>
        <p:grpSpPr>
          <a:xfrm>
            <a:off x="304800" y="4193224"/>
            <a:ext cx="3079531" cy="431730"/>
            <a:chOff x="0" y="10107"/>
            <a:chExt cx="3079531" cy="431730"/>
          </a:xfrm>
        </p:grpSpPr>
        <p:sp>
          <p:nvSpPr>
            <p:cNvPr id="126" name="Google Shape;126;p5"/>
            <p:cNvSpPr/>
            <p:nvPr/>
          </p:nvSpPr>
          <p:spPr>
            <a:xfrm>
              <a:off x="0" y="10107"/>
              <a:ext cx="3079531" cy="431730"/>
            </a:xfrm>
            <a:prstGeom prst="roundRect">
              <a:avLst>
                <a:gd name="adj" fmla="val 16667"/>
              </a:avLst>
            </a:prstGeom>
            <a:solidFill>
              <a:srgbClr val="2E75B5"/>
            </a:solidFill>
            <a:ln>
              <a:noFill/>
            </a:ln>
            <a:effectLst>
              <a:outerShdw blurRad="44450" dist="27940" dir="5400000" algn="ctr" rotWithShape="0">
                <a:srgbClr val="000000">
                  <a:alpha val="31764"/>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5"/>
            <p:cNvSpPr txBox="1"/>
            <p:nvPr/>
          </p:nvSpPr>
          <p:spPr>
            <a:xfrm>
              <a:off x="21075" y="31182"/>
              <a:ext cx="3037381" cy="389580"/>
            </a:xfrm>
            <a:prstGeom prst="rect">
              <a:avLst/>
            </a:prstGeom>
            <a:noFill/>
            <a:ln>
              <a:noFill/>
            </a:ln>
          </p:spPr>
          <p:txBody>
            <a:bodyPr spcFirstLastPara="1" wrap="square" lIns="68575" tIns="68575" rIns="68575" bIns="68575" anchor="ctr" anchorCtr="0">
              <a:noAutofit/>
            </a:bodyPr>
            <a:lstStyle/>
            <a:p>
              <a:pPr marL="0" marR="0" lvl="0" indent="0" algn="l" rtl="0">
                <a:lnSpc>
                  <a:spcPct val="90000"/>
                </a:lnSpc>
                <a:spcBef>
                  <a:spcPts val="0"/>
                </a:spcBef>
                <a:spcAft>
                  <a:spcPts val="0"/>
                </a:spcAft>
                <a:buNone/>
              </a:pPr>
              <a:r>
                <a:rPr lang="en-US" sz="1800" b="1">
                  <a:solidFill>
                    <a:srgbClr val="171616"/>
                  </a:solidFill>
                  <a:latin typeface="Calibri"/>
                  <a:ea typeface="Calibri"/>
                  <a:cs typeface="Calibri"/>
                  <a:sym typeface="Calibri"/>
                </a:rPr>
                <a:t>Chinedu, 30, Bank officer </a:t>
              </a:r>
              <a:endParaRPr sz="1800" b="1">
                <a:solidFill>
                  <a:srgbClr val="171616"/>
                </a:solidFill>
                <a:latin typeface="Calibri"/>
                <a:ea typeface="Calibri"/>
                <a:cs typeface="Calibri"/>
                <a:sym typeface="Calibri"/>
              </a:endParaRPr>
            </a:p>
          </p:txBody>
        </p:sp>
      </p:grpSp>
      <p:grpSp>
        <p:nvGrpSpPr>
          <p:cNvPr id="128" name="Google Shape;128;p5"/>
          <p:cNvGrpSpPr/>
          <p:nvPr/>
        </p:nvGrpSpPr>
        <p:grpSpPr>
          <a:xfrm>
            <a:off x="4708634" y="1240502"/>
            <a:ext cx="2953407" cy="1614813"/>
            <a:chOff x="0" y="245429"/>
            <a:chExt cx="2953407" cy="1614813"/>
          </a:xfrm>
        </p:grpSpPr>
        <p:sp>
          <p:nvSpPr>
            <p:cNvPr id="129" name="Google Shape;129;p5"/>
            <p:cNvSpPr/>
            <p:nvPr/>
          </p:nvSpPr>
          <p:spPr>
            <a:xfrm>
              <a:off x="0" y="245429"/>
              <a:ext cx="2953407" cy="712689"/>
            </a:xfrm>
            <a:prstGeom prst="roundRect">
              <a:avLst>
                <a:gd name="adj" fmla="val 16667"/>
              </a:avLst>
            </a:prstGeom>
            <a:solidFill>
              <a:srgbClr val="2E75B5"/>
            </a:solidFill>
            <a:ln>
              <a:noFill/>
            </a:ln>
            <a:effectLst>
              <a:outerShdw blurRad="44450" dist="27940" dir="5400000" algn="ctr" rotWithShape="0">
                <a:srgbClr val="000000">
                  <a:alpha val="31764"/>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5"/>
            <p:cNvSpPr txBox="1"/>
            <p:nvPr/>
          </p:nvSpPr>
          <p:spPr>
            <a:xfrm>
              <a:off x="34791" y="280220"/>
              <a:ext cx="2883825" cy="643107"/>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None/>
              </a:pPr>
              <a:r>
                <a:rPr lang="en-US" sz="2400">
                  <a:solidFill>
                    <a:srgbClr val="171616"/>
                  </a:solidFill>
                  <a:latin typeface="Arial"/>
                  <a:ea typeface="Arial"/>
                  <a:cs typeface="Arial"/>
                  <a:sym typeface="Arial"/>
                </a:rPr>
                <a:t>Psychographics</a:t>
              </a:r>
              <a:r>
                <a:rPr lang="en-US" sz="1700">
                  <a:solidFill>
                    <a:srgbClr val="171616"/>
                  </a:solidFill>
                  <a:latin typeface="Calibri"/>
                  <a:ea typeface="Calibri"/>
                  <a:cs typeface="Calibri"/>
                  <a:sym typeface="Calibri"/>
                </a:rPr>
                <a:t> </a:t>
              </a:r>
              <a:endParaRPr sz="1700">
                <a:solidFill>
                  <a:srgbClr val="171616"/>
                </a:solidFill>
                <a:latin typeface="Calibri"/>
                <a:ea typeface="Calibri"/>
                <a:cs typeface="Calibri"/>
                <a:sym typeface="Calibri"/>
              </a:endParaRPr>
            </a:p>
          </p:txBody>
        </p:sp>
        <p:sp>
          <p:nvSpPr>
            <p:cNvPr id="131" name="Google Shape;131;p5"/>
            <p:cNvSpPr/>
            <p:nvPr/>
          </p:nvSpPr>
          <p:spPr>
            <a:xfrm>
              <a:off x="0" y="917332"/>
              <a:ext cx="2953407" cy="942910"/>
            </a:xfrm>
            <a:prstGeom prst="roundRect">
              <a:avLst>
                <a:gd name="adj" fmla="val 16667"/>
              </a:avLst>
            </a:prstGeom>
            <a:solidFill>
              <a:srgbClr val="F2F2F2"/>
            </a:solidFill>
            <a:ln>
              <a:noFill/>
            </a:ln>
            <a:effectLst>
              <a:outerShdw blurRad="44450" dist="27940" dir="5400000" algn="ctr" rotWithShape="0">
                <a:srgbClr val="000000">
                  <a:alpha val="31764"/>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5"/>
            <p:cNvSpPr txBox="1"/>
            <p:nvPr/>
          </p:nvSpPr>
          <p:spPr>
            <a:xfrm>
              <a:off x="46029" y="963361"/>
              <a:ext cx="2861349" cy="850852"/>
            </a:xfrm>
            <a:prstGeom prst="rect">
              <a:avLst/>
            </a:prstGeom>
            <a:noFill/>
            <a:ln>
              <a:noFill/>
            </a:ln>
          </p:spPr>
          <p:txBody>
            <a:bodyPr spcFirstLastPara="1" wrap="square" lIns="60950" tIns="60950" rIns="60950" bIns="60950" anchor="ctr" anchorCtr="0">
              <a:noAutofit/>
            </a:bodyPr>
            <a:lstStyle/>
            <a:p>
              <a:pPr marL="0" marR="0" lvl="0" indent="0" algn="l" rtl="0">
                <a:lnSpc>
                  <a:spcPct val="90000"/>
                </a:lnSpc>
                <a:spcBef>
                  <a:spcPts val="0"/>
                </a:spcBef>
                <a:spcAft>
                  <a:spcPts val="0"/>
                </a:spcAft>
                <a:buNone/>
              </a:pPr>
              <a:r>
                <a:rPr lang="en-US" sz="1600">
                  <a:solidFill>
                    <a:srgbClr val="171616"/>
                  </a:solidFill>
                  <a:latin typeface="Calibri"/>
                  <a:ea typeface="Calibri"/>
                  <a:cs typeface="Calibri"/>
                  <a:sym typeface="Calibri"/>
                </a:rPr>
                <a:t>. Believes in financial independence, values security and long-term planning</a:t>
              </a:r>
              <a:endParaRPr sz="1600">
                <a:solidFill>
                  <a:srgbClr val="171616"/>
                </a:solidFill>
                <a:latin typeface="Calibri"/>
                <a:ea typeface="Calibri"/>
                <a:cs typeface="Calibri"/>
                <a:sym typeface="Calibri"/>
              </a:endParaRPr>
            </a:p>
          </p:txBody>
        </p:sp>
      </p:grpSp>
      <p:grpSp>
        <p:nvGrpSpPr>
          <p:cNvPr id="133" name="Google Shape;133;p5"/>
          <p:cNvGrpSpPr/>
          <p:nvPr/>
        </p:nvGrpSpPr>
        <p:grpSpPr>
          <a:xfrm>
            <a:off x="8866403" y="1159831"/>
            <a:ext cx="3115390" cy="1594544"/>
            <a:chOff x="0" y="0"/>
            <a:chExt cx="3115390" cy="1594544"/>
          </a:xfrm>
        </p:grpSpPr>
        <p:sp>
          <p:nvSpPr>
            <p:cNvPr id="134" name="Google Shape;134;p5"/>
            <p:cNvSpPr/>
            <p:nvPr/>
          </p:nvSpPr>
          <p:spPr>
            <a:xfrm>
              <a:off x="0" y="0"/>
              <a:ext cx="3115390" cy="873546"/>
            </a:xfrm>
            <a:prstGeom prst="roundRect">
              <a:avLst>
                <a:gd name="adj" fmla="val 16667"/>
              </a:avLst>
            </a:prstGeom>
            <a:solidFill>
              <a:srgbClr val="2E75B5"/>
            </a:solidFill>
            <a:ln>
              <a:noFill/>
            </a:ln>
            <a:effectLst>
              <a:outerShdw blurRad="44450" dist="27940" dir="5400000" algn="ctr" rotWithShape="0">
                <a:srgbClr val="000000">
                  <a:alpha val="31764"/>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5"/>
            <p:cNvSpPr txBox="1"/>
            <p:nvPr/>
          </p:nvSpPr>
          <p:spPr>
            <a:xfrm>
              <a:off x="42643" y="42643"/>
              <a:ext cx="3030104" cy="788260"/>
            </a:xfrm>
            <a:prstGeom prst="rect">
              <a:avLst/>
            </a:prstGeom>
            <a:noFill/>
            <a:ln>
              <a:noFill/>
            </a:ln>
          </p:spPr>
          <p:txBody>
            <a:bodyPr spcFirstLastPara="1" wrap="square" lIns="53325" tIns="53325" rIns="53325" bIns="53325" anchor="ctr" anchorCtr="0">
              <a:noAutofit/>
            </a:bodyPr>
            <a:lstStyle/>
            <a:p>
              <a:pPr marL="0" marR="0" lvl="0" indent="0" algn="l" rtl="0">
                <a:lnSpc>
                  <a:spcPct val="90000"/>
                </a:lnSpc>
                <a:spcBef>
                  <a:spcPts val="0"/>
                </a:spcBef>
                <a:spcAft>
                  <a:spcPts val="0"/>
                </a:spcAft>
                <a:buNone/>
              </a:pPr>
              <a:r>
                <a:rPr lang="en-US" sz="1400">
                  <a:solidFill>
                    <a:schemeClr val="lt1"/>
                  </a:solidFill>
                  <a:latin typeface="Calibri"/>
                  <a:ea typeface="Calibri"/>
                  <a:cs typeface="Calibri"/>
                  <a:sym typeface="Calibri"/>
                </a:rPr>
                <a:t> </a:t>
              </a:r>
              <a:r>
                <a:rPr lang="en-US" sz="2400" b="1">
                  <a:solidFill>
                    <a:srgbClr val="171616"/>
                  </a:solidFill>
                  <a:latin typeface="Arial"/>
                  <a:ea typeface="Arial"/>
                  <a:cs typeface="Arial"/>
                  <a:sym typeface="Arial"/>
                </a:rPr>
                <a:t>Pain Points</a:t>
              </a:r>
              <a:endParaRPr sz="2400" b="1">
                <a:solidFill>
                  <a:srgbClr val="171616"/>
                </a:solidFill>
                <a:latin typeface="Arial"/>
                <a:ea typeface="Arial"/>
                <a:cs typeface="Arial"/>
                <a:sym typeface="Arial"/>
              </a:endParaRPr>
            </a:p>
          </p:txBody>
        </p:sp>
        <p:sp>
          <p:nvSpPr>
            <p:cNvPr id="136" name="Google Shape;136;p5"/>
            <p:cNvSpPr/>
            <p:nvPr/>
          </p:nvSpPr>
          <p:spPr>
            <a:xfrm>
              <a:off x="0" y="720998"/>
              <a:ext cx="3115390" cy="873546"/>
            </a:xfrm>
            <a:prstGeom prst="roundRect">
              <a:avLst>
                <a:gd name="adj" fmla="val 16667"/>
              </a:avLst>
            </a:prstGeom>
            <a:solidFill>
              <a:srgbClr val="F2F2F2"/>
            </a:solidFill>
            <a:ln>
              <a:noFill/>
            </a:ln>
            <a:effectLst>
              <a:outerShdw blurRad="44450" dist="27940" dir="5400000" algn="ctr" rotWithShape="0">
                <a:srgbClr val="000000">
                  <a:alpha val="31764"/>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5"/>
            <p:cNvSpPr txBox="1"/>
            <p:nvPr/>
          </p:nvSpPr>
          <p:spPr>
            <a:xfrm>
              <a:off x="42643" y="763641"/>
              <a:ext cx="3030104" cy="788260"/>
            </a:xfrm>
            <a:prstGeom prst="rect">
              <a:avLst/>
            </a:prstGeom>
            <a:noFill/>
            <a:ln>
              <a:noFill/>
            </a:ln>
          </p:spPr>
          <p:txBody>
            <a:bodyPr spcFirstLastPara="1" wrap="square" lIns="60950" tIns="60950" rIns="60950" bIns="60950" anchor="ctr" anchorCtr="0">
              <a:noAutofit/>
            </a:bodyPr>
            <a:lstStyle/>
            <a:p>
              <a:pPr marL="0" marR="0" lvl="0" indent="0" algn="l" rtl="0">
                <a:lnSpc>
                  <a:spcPct val="90000"/>
                </a:lnSpc>
                <a:spcBef>
                  <a:spcPts val="0"/>
                </a:spcBef>
                <a:spcAft>
                  <a:spcPts val="0"/>
                </a:spcAft>
                <a:buNone/>
              </a:pPr>
              <a:r>
                <a:rPr lang="en-US" sz="1600">
                  <a:solidFill>
                    <a:srgbClr val="171616"/>
                  </a:solidFill>
                  <a:latin typeface="Calibri"/>
                  <a:ea typeface="Calibri"/>
                  <a:cs typeface="Calibri"/>
                  <a:sym typeface="Calibri"/>
                </a:rPr>
                <a:t>. Cannot raise ₦10M+ lump sum; worried about inflation &amp; endless rent payments </a:t>
              </a:r>
              <a:endParaRPr sz="1600">
                <a:solidFill>
                  <a:srgbClr val="171616"/>
                </a:solidFill>
                <a:latin typeface="Calibri"/>
                <a:ea typeface="Calibri"/>
                <a:cs typeface="Calibri"/>
                <a:sym typeface="Calibri"/>
              </a:endParaRPr>
            </a:p>
          </p:txBody>
        </p:sp>
      </p:grpSp>
      <p:grpSp>
        <p:nvGrpSpPr>
          <p:cNvPr id="138" name="Google Shape;138;p5"/>
          <p:cNvGrpSpPr/>
          <p:nvPr/>
        </p:nvGrpSpPr>
        <p:grpSpPr>
          <a:xfrm>
            <a:off x="8866403" y="3352799"/>
            <a:ext cx="3115390" cy="1984069"/>
            <a:chOff x="0" y="189185"/>
            <a:chExt cx="3115390" cy="1984069"/>
          </a:xfrm>
        </p:grpSpPr>
        <p:sp>
          <p:nvSpPr>
            <p:cNvPr id="139" name="Google Shape;139;p5"/>
            <p:cNvSpPr/>
            <p:nvPr/>
          </p:nvSpPr>
          <p:spPr>
            <a:xfrm>
              <a:off x="0" y="189185"/>
              <a:ext cx="3115390" cy="938688"/>
            </a:xfrm>
            <a:prstGeom prst="roundRect">
              <a:avLst>
                <a:gd name="adj" fmla="val 16667"/>
              </a:avLst>
            </a:prstGeom>
            <a:solidFill>
              <a:srgbClr val="2E75B5"/>
            </a:solidFill>
            <a:ln>
              <a:noFill/>
            </a:ln>
            <a:effectLst>
              <a:outerShdw blurRad="44450" dist="27940" dir="5400000" algn="ctr" rotWithShape="0">
                <a:srgbClr val="000000">
                  <a:alpha val="31764"/>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5"/>
            <p:cNvSpPr txBox="1"/>
            <p:nvPr/>
          </p:nvSpPr>
          <p:spPr>
            <a:xfrm>
              <a:off x="45823" y="235008"/>
              <a:ext cx="3023744" cy="847042"/>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None/>
              </a:pPr>
              <a:r>
                <a:rPr lang="en-US" sz="2400" b="1">
                  <a:solidFill>
                    <a:srgbClr val="171616"/>
                  </a:solidFill>
                  <a:latin typeface="Arial"/>
                  <a:ea typeface="Arial"/>
                  <a:cs typeface="Arial"/>
                  <a:sym typeface="Arial"/>
                </a:rPr>
                <a:t>Behaviors</a:t>
              </a:r>
              <a:endParaRPr sz="2400" b="1">
                <a:solidFill>
                  <a:srgbClr val="171616"/>
                </a:solidFill>
                <a:latin typeface="Arial"/>
                <a:ea typeface="Arial"/>
                <a:cs typeface="Arial"/>
                <a:sym typeface="Arial"/>
              </a:endParaRPr>
            </a:p>
          </p:txBody>
        </p:sp>
        <p:sp>
          <p:nvSpPr>
            <p:cNvPr id="141" name="Google Shape;141;p5"/>
            <p:cNvSpPr/>
            <p:nvPr/>
          </p:nvSpPr>
          <p:spPr>
            <a:xfrm>
              <a:off x="0" y="963877"/>
              <a:ext cx="3115390" cy="1209377"/>
            </a:xfrm>
            <a:prstGeom prst="roundRect">
              <a:avLst>
                <a:gd name="adj" fmla="val 16667"/>
              </a:avLst>
            </a:prstGeom>
            <a:solidFill>
              <a:srgbClr val="F2F2F2"/>
            </a:solidFill>
            <a:ln>
              <a:noFill/>
            </a:ln>
            <a:effectLst>
              <a:outerShdw blurRad="44450" dist="27940" dir="5400000" algn="ctr" rotWithShape="0">
                <a:srgbClr val="000000">
                  <a:alpha val="31764"/>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5"/>
            <p:cNvSpPr txBox="1"/>
            <p:nvPr/>
          </p:nvSpPr>
          <p:spPr>
            <a:xfrm>
              <a:off x="59037" y="1022914"/>
              <a:ext cx="2997316" cy="1091303"/>
            </a:xfrm>
            <a:prstGeom prst="rect">
              <a:avLst/>
            </a:prstGeom>
            <a:noFill/>
            <a:ln>
              <a:noFill/>
            </a:ln>
          </p:spPr>
          <p:txBody>
            <a:bodyPr spcFirstLastPara="1" wrap="square" lIns="53325" tIns="53325" rIns="53325" bIns="53325" anchor="ctr" anchorCtr="0">
              <a:noAutofit/>
            </a:bodyPr>
            <a:lstStyle/>
            <a:p>
              <a:pPr marL="0" marR="0" lvl="0" indent="0" algn="l" rtl="0">
                <a:lnSpc>
                  <a:spcPct val="90000"/>
                </a:lnSpc>
                <a:spcBef>
                  <a:spcPts val="0"/>
                </a:spcBef>
                <a:spcAft>
                  <a:spcPts val="0"/>
                </a:spcAft>
                <a:buNone/>
              </a:pPr>
              <a:r>
                <a:rPr lang="en-US" sz="1400" b="0">
                  <a:solidFill>
                    <a:srgbClr val="171616"/>
                  </a:solidFill>
                  <a:latin typeface="Calibri"/>
                  <a:ea typeface="Calibri"/>
                  <a:cs typeface="Calibri"/>
                  <a:sym typeface="Calibri"/>
                </a:rPr>
                <a:t> . Saves on apps like PiggyVest &amp; Opay </a:t>
              </a:r>
              <a:endParaRPr/>
            </a:p>
            <a:p>
              <a:pPr marL="0" marR="0" lvl="0" indent="0" algn="l" rtl="0">
                <a:lnSpc>
                  <a:spcPct val="90000"/>
                </a:lnSpc>
                <a:spcBef>
                  <a:spcPts val="490"/>
                </a:spcBef>
                <a:spcAft>
                  <a:spcPts val="0"/>
                </a:spcAft>
                <a:buNone/>
              </a:pPr>
              <a:r>
                <a:rPr lang="en-US" sz="1400" b="0">
                  <a:solidFill>
                    <a:srgbClr val="171616"/>
                  </a:solidFill>
                  <a:latin typeface="Calibri"/>
                  <a:ea typeface="Calibri"/>
                  <a:cs typeface="Calibri"/>
                  <a:sym typeface="Calibri"/>
                </a:rPr>
                <a:t>. Researches property price online </a:t>
              </a:r>
              <a:endParaRPr/>
            </a:p>
            <a:p>
              <a:pPr marL="0" marR="0" lvl="0" indent="0" algn="l" rtl="0">
                <a:lnSpc>
                  <a:spcPct val="90000"/>
                </a:lnSpc>
                <a:spcBef>
                  <a:spcPts val="490"/>
                </a:spcBef>
                <a:spcAft>
                  <a:spcPts val="0"/>
                </a:spcAft>
                <a:buNone/>
              </a:pPr>
              <a:r>
                <a:rPr lang="en-US" sz="1400" b="0">
                  <a:solidFill>
                    <a:srgbClr val="171616"/>
                  </a:solidFill>
                  <a:latin typeface="Calibri"/>
                  <a:ea typeface="Calibri"/>
                  <a:cs typeface="Calibri"/>
                  <a:sym typeface="Calibri"/>
                </a:rPr>
                <a:t>. Follow Finance blogs </a:t>
              </a:r>
              <a:endParaRPr/>
            </a:p>
          </p:txBody>
        </p:sp>
      </p:grpSp>
      <p:grpSp>
        <p:nvGrpSpPr>
          <p:cNvPr id="143" name="Google Shape;143;p5"/>
          <p:cNvGrpSpPr/>
          <p:nvPr/>
        </p:nvGrpSpPr>
        <p:grpSpPr>
          <a:xfrm>
            <a:off x="4792718" y="3351391"/>
            <a:ext cx="2869323" cy="1934238"/>
            <a:chOff x="0" y="187777"/>
            <a:chExt cx="2869323" cy="1934238"/>
          </a:xfrm>
        </p:grpSpPr>
        <p:sp>
          <p:nvSpPr>
            <p:cNvPr id="144" name="Google Shape;144;p5"/>
            <p:cNvSpPr/>
            <p:nvPr/>
          </p:nvSpPr>
          <p:spPr>
            <a:xfrm>
              <a:off x="0" y="187777"/>
              <a:ext cx="2869323" cy="911091"/>
            </a:xfrm>
            <a:prstGeom prst="roundRect">
              <a:avLst>
                <a:gd name="adj" fmla="val 16667"/>
              </a:avLst>
            </a:prstGeom>
            <a:solidFill>
              <a:srgbClr val="2E75B5"/>
            </a:solidFill>
            <a:ln>
              <a:noFill/>
            </a:ln>
            <a:effectLst>
              <a:outerShdw blurRad="44450" dist="27940" dir="5400000" algn="ctr" rotWithShape="0">
                <a:srgbClr val="000000">
                  <a:alpha val="31764"/>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5"/>
            <p:cNvSpPr txBox="1"/>
            <p:nvPr/>
          </p:nvSpPr>
          <p:spPr>
            <a:xfrm>
              <a:off x="44476" y="232253"/>
              <a:ext cx="2780371" cy="822139"/>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None/>
              </a:pPr>
              <a:r>
                <a:rPr lang="en-US" sz="2400">
                  <a:solidFill>
                    <a:srgbClr val="171616"/>
                  </a:solidFill>
                  <a:latin typeface="Arial"/>
                  <a:ea typeface="Arial"/>
                  <a:cs typeface="Arial"/>
                  <a:sym typeface="Arial"/>
                </a:rPr>
                <a:t>Goals</a:t>
              </a:r>
              <a:endParaRPr sz="2400">
                <a:solidFill>
                  <a:srgbClr val="171616"/>
                </a:solidFill>
                <a:latin typeface="Arial"/>
                <a:ea typeface="Arial"/>
                <a:cs typeface="Arial"/>
                <a:sym typeface="Arial"/>
              </a:endParaRPr>
            </a:p>
          </p:txBody>
        </p:sp>
        <p:sp>
          <p:nvSpPr>
            <p:cNvPr id="146" name="Google Shape;146;p5"/>
            <p:cNvSpPr/>
            <p:nvPr/>
          </p:nvSpPr>
          <p:spPr>
            <a:xfrm>
              <a:off x="0" y="905215"/>
              <a:ext cx="2869323" cy="1216800"/>
            </a:xfrm>
            <a:prstGeom prst="roundRect">
              <a:avLst>
                <a:gd name="adj" fmla="val 16667"/>
              </a:avLst>
            </a:prstGeom>
            <a:solidFill>
              <a:srgbClr val="F2F2F2"/>
            </a:solidFill>
            <a:ln>
              <a:noFill/>
            </a:ln>
            <a:effectLst>
              <a:outerShdw blurRad="44450" dist="27940" dir="5400000" algn="ctr" rotWithShape="0">
                <a:srgbClr val="000000">
                  <a:alpha val="31764"/>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5"/>
            <p:cNvSpPr txBox="1"/>
            <p:nvPr/>
          </p:nvSpPr>
          <p:spPr>
            <a:xfrm>
              <a:off x="59399" y="964614"/>
              <a:ext cx="2750525" cy="1098002"/>
            </a:xfrm>
            <a:prstGeom prst="rect">
              <a:avLst/>
            </a:prstGeom>
            <a:noFill/>
            <a:ln>
              <a:noFill/>
            </a:ln>
          </p:spPr>
          <p:txBody>
            <a:bodyPr spcFirstLastPara="1" wrap="square" lIns="60950" tIns="60950" rIns="60950" bIns="60950" anchor="ctr" anchorCtr="0">
              <a:noAutofit/>
            </a:bodyPr>
            <a:lstStyle/>
            <a:p>
              <a:pPr marL="0" marR="0" lvl="0" indent="0" algn="l" rtl="0">
                <a:lnSpc>
                  <a:spcPct val="90000"/>
                </a:lnSpc>
                <a:spcBef>
                  <a:spcPts val="0"/>
                </a:spcBef>
                <a:spcAft>
                  <a:spcPts val="0"/>
                </a:spcAft>
                <a:buNone/>
              </a:pPr>
              <a:r>
                <a:rPr lang="en-US" sz="1600">
                  <a:solidFill>
                    <a:srgbClr val="171616"/>
                  </a:solidFill>
                  <a:latin typeface="Calibri"/>
                  <a:ea typeface="Calibri"/>
                  <a:cs typeface="Calibri"/>
                  <a:sym typeface="Calibri"/>
                </a:rPr>
                <a:t>. Want to own a property without taking a massive loan</a:t>
              </a:r>
              <a:endParaRPr/>
            </a:p>
            <a:p>
              <a:pPr marL="0" marR="0" lvl="0" indent="0" algn="l" rtl="0">
                <a:lnSpc>
                  <a:spcPct val="90000"/>
                </a:lnSpc>
                <a:spcBef>
                  <a:spcPts val="560"/>
                </a:spcBef>
                <a:spcAft>
                  <a:spcPts val="0"/>
                </a:spcAft>
                <a:buNone/>
              </a:pPr>
              <a:r>
                <a:rPr lang="en-US" sz="1600">
                  <a:solidFill>
                    <a:srgbClr val="171616"/>
                  </a:solidFill>
                  <a:latin typeface="Calibri"/>
                  <a:ea typeface="Calibri"/>
                  <a:cs typeface="Calibri"/>
                  <a:sym typeface="Calibri"/>
                </a:rPr>
                <a:t>. Build wealth steadily. </a:t>
              </a:r>
              <a:endParaRPr sz="1600">
                <a:solidFill>
                  <a:srgbClr val="171616"/>
                </a:solidFill>
                <a:latin typeface="Calibri"/>
                <a:ea typeface="Calibri"/>
                <a:cs typeface="Calibri"/>
                <a:sym typeface="Calibri"/>
              </a:endParaRPr>
            </a:p>
          </p:txBody>
        </p:sp>
      </p:grpSp>
      <p:sp>
        <p:nvSpPr>
          <p:cNvPr id="148" name="Google Shape;148;p5"/>
          <p:cNvSpPr txBox="1"/>
          <p:nvPr/>
        </p:nvSpPr>
        <p:spPr>
          <a:xfrm>
            <a:off x="195246" y="287187"/>
            <a:ext cx="3573414"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000" b="1">
                <a:solidFill>
                  <a:srgbClr val="2E75B5"/>
                </a:solidFill>
                <a:latin typeface="Arial"/>
                <a:ea typeface="Arial"/>
                <a:cs typeface="Arial"/>
                <a:sym typeface="Arial"/>
              </a:rPr>
              <a:t>User Persona 1</a:t>
            </a:r>
            <a:endParaRPr sz="4000" b="1">
              <a:solidFill>
                <a:srgbClr val="2E75B5"/>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grpSp>
        <p:nvGrpSpPr>
          <p:cNvPr id="154" name="Google Shape;154;p6"/>
          <p:cNvGrpSpPr/>
          <p:nvPr/>
        </p:nvGrpSpPr>
        <p:grpSpPr>
          <a:xfrm>
            <a:off x="231229" y="4148656"/>
            <a:ext cx="3258206" cy="636480"/>
            <a:chOff x="0" y="7580"/>
            <a:chExt cx="3258206" cy="636480"/>
          </a:xfrm>
        </p:grpSpPr>
        <p:sp>
          <p:nvSpPr>
            <p:cNvPr id="155" name="Google Shape;155;p6"/>
            <p:cNvSpPr/>
            <p:nvPr/>
          </p:nvSpPr>
          <p:spPr>
            <a:xfrm>
              <a:off x="0" y="7580"/>
              <a:ext cx="3258206" cy="636480"/>
            </a:xfrm>
            <a:prstGeom prst="roundRect">
              <a:avLst>
                <a:gd name="adj" fmla="val 16667"/>
              </a:avLst>
            </a:prstGeom>
            <a:solidFill>
              <a:srgbClr val="2E75B5"/>
            </a:solidFill>
            <a:ln>
              <a:noFill/>
            </a:ln>
            <a:effectLst>
              <a:outerShdw blurRad="44450" dist="27940" dir="5400000" algn="ctr" rotWithShape="0">
                <a:srgbClr val="000000">
                  <a:alpha val="31764"/>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6"/>
            <p:cNvSpPr txBox="1"/>
            <p:nvPr/>
          </p:nvSpPr>
          <p:spPr>
            <a:xfrm>
              <a:off x="31070" y="38650"/>
              <a:ext cx="3196066" cy="574340"/>
            </a:xfrm>
            <a:prstGeom prst="rect">
              <a:avLst/>
            </a:prstGeom>
            <a:noFill/>
            <a:ln>
              <a:noFill/>
            </a:ln>
          </p:spPr>
          <p:txBody>
            <a:bodyPr spcFirstLastPara="1" wrap="square" lIns="60950" tIns="60950" rIns="60950" bIns="60950" anchor="ctr" anchorCtr="0">
              <a:noAutofit/>
            </a:bodyPr>
            <a:lstStyle/>
            <a:p>
              <a:pPr marL="0" marR="0" lvl="0" indent="0" algn="l" rtl="0">
                <a:lnSpc>
                  <a:spcPct val="90000"/>
                </a:lnSpc>
                <a:spcBef>
                  <a:spcPts val="0"/>
                </a:spcBef>
                <a:spcAft>
                  <a:spcPts val="0"/>
                </a:spcAft>
                <a:buNone/>
              </a:pPr>
              <a:r>
                <a:rPr lang="en-US" sz="1600" b="1">
                  <a:solidFill>
                    <a:srgbClr val="171616"/>
                  </a:solidFill>
                  <a:latin typeface="Calibri"/>
                  <a:ea typeface="Calibri"/>
                  <a:cs typeface="Calibri"/>
                  <a:sym typeface="Calibri"/>
                </a:rPr>
                <a:t>Mary, 27, Young Professional Investor </a:t>
              </a:r>
              <a:endParaRPr sz="1600" b="1">
                <a:solidFill>
                  <a:srgbClr val="171616"/>
                </a:solidFill>
                <a:latin typeface="Calibri"/>
                <a:ea typeface="Calibri"/>
                <a:cs typeface="Calibri"/>
                <a:sym typeface="Calibri"/>
              </a:endParaRPr>
            </a:p>
          </p:txBody>
        </p:sp>
      </p:grpSp>
      <p:grpSp>
        <p:nvGrpSpPr>
          <p:cNvPr id="157" name="Google Shape;157;p6"/>
          <p:cNvGrpSpPr/>
          <p:nvPr/>
        </p:nvGrpSpPr>
        <p:grpSpPr>
          <a:xfrm>
            <a:off x="4708634" y="1128704"/>
            <a:ext cx="2953407" cy="1768231"/>
            <a:chOff x="0" y="133631"/>
            <a:chExt cx="2953407" cy="1768231"/>
          </a:xfrm>
        </p:grpSpPr>
        <p:sp>
          <p:nvSpPr>
            <p:cNvPr id="158" name="Google Shape;158;p6"/>
            <p:cNvSpPr/>
            <p:nvPr/>
          </p:nvSpPr>
          <p:spPr>
            <a:xfrm>
              <a:off x="0" y="133631"/>
              <a:ext cx="2953407" cy="696412"/>
            </a:xfrm>
            <a:prstGeom prst="roundRect">
              <a:avLst>
                <a:gd name="adj" fmla="val 16667"/>
              </a:avLst>
            </a:prstGeom>
            <a:solidFill>
              <a:srgbClr val="2E75B5"/>
            </a:solidFill>
            <a:ln>
              <a:noFill/>
            </a:ln>
            <a:effectLst>
              <a:outerShdw blurRad="44450" dist="27940" dir="5400000" algn="ctr" rotWithShape="0">
                <a:srgbClr val="000000">
                  <a:alpha val="31764"/>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6"/>
            <p:cNvSpPr txBox="1"/>
            <p:nvPr/>
          </p:nvSpPr>
          <p:spPr>
            <a:xfrm>
              <a:off x="33996" y="167627"/>
              <a:ext cx="2885415" cy="628420"/>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None/>
              </a:pPr>
              <a:r>
                <a:rPr lang="en-US" sz="2400">
                  <a:solidFill>
                    <a:srgbClr val="171616"/>
                  </a:solidFill>
                  <a:latin typeface="Arial"/>
                  <a:ea typeface="Arial"/>
                  <a:cs typeface="Arial"/>
                  <a:sym typeface="Arial"/>
                </a:rPr>
                <a:t>Psychographics </a:t>
              </a:r>
              <a:endParaRPr sz="2400">
                <a:solidFill>
                  <a:srgbClr val="171616"/>
                </a:solidFill>
                <a:latin typeface="Arial"/>
                <a:ea typeface="Arial"/>
                <a:cs typeface="Arial"/>
                <a:sym typeface="Arial"/>
              </a:endParaRPr>
            </a:p>
          </p:txBody>
        </p:sp>
        <p:sp>
          <p:nvSpPr>
            <p:cNvPr id="160" name="Google Shape;160;p6"/>
            <p:cNvSpPr/>
            <p:nvPr/>
          </p:nvSpPr>
          <p:spPr>
            <a:xfrm>
              <a:off x="0" y="781176"/>
              <a:ext cx="2953407" cy="1120686"/>
            </a:xfrm>
            <a:prstGeom prst="roundRect">
              <a:avLst>
                <a:gd name="adj" fmla="val 16667"/>
              </a:avLst>
            </a:prstGeom>
            <a:solidFill>
              <a:srgbClr val="F2F2F2"/>
            </a:solidFill>
            <a:ln>
              <a:noFill/>
            </a:ln>
            <a:effectLst>
              <a:outerShdw blurRad="44450" dist="27940" dir="5400000" algn="ctr" rotWithShape="0">
                <a:srgbClr val="000000">
                  <a:alpha val="31764"/>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6"/>
            <p:cNvSpPr txBox="1"/>
            <p:nvPr/>
          </p:nvSpPr>
          <p:spPr>
            <a:xfrm>
              <a:off x="54707" y="835883"/>
              <a:ext cx="2843993" cy="1011272"/>
            </a:xfrm>
            <a:prstGeom prst="rect">
              <a:avLst/>
            </a:prstGeom>
            <a:noFill/>
            <a:ln>
              <a:noFill/>
            </a:ln>
          </p:spPr>
          <p:txBody>
            <a:bodyPr spcFirstLastPara="1" wrap="square" lIns="53325" tIns="53325" rIns="53325" bIns="53325" anchor="ctr" anchorCtr="0">
              <a:noAutofit/>
            </a:bodyPr>
            <a:lstStyle/>
            <a:p>
              <a:pPr marL="0" marR="0" lvl="0" indent="0" algn="l" rtl="0">
                <a:lnSpc>
                  <a:spcPct val="90000"/>
                </a:lnSpc>
                <a:spcBef>
                  <a:spcPts val="0"/>
                </a:spcBef>
                <a:spcAft>
                  <a:spcPts val="0"/>
                </a:spcAft>
                <a:buNone/>
              </a:pPr>
              <a:r>
                <a:rPr lang="en-US" sz="1400">
                  <a:solidFill>
                    <a:srgbClr val="171616"/>
                  </a:solidFill>
                  <a:latin typeface="Calibri"/>
                  <a:ea typeface="Calibri"/>
                  <a:cs typeface="Calibri"/>
                  <a:sym typeface="Calibri"/>
                </a:rPr>
                <a:t>. Risk taker but prefers verified investments</a:t>
              </a:r>
              <a:endParaRPr/>
            </a:p>
            <a:p>
              <a:pPr marL="0" marR="0" lvl="0" indent="0" algn="l" rtl="0">
                <a:lnSpc>
                  <a:spcPct val="90000"/>
                </a:lnSpc>
                <a:spcBef>
                  <a:spcPts val="490"/>
                </a:spcBef>
                <a:spcAft>
                  <a:spcPts val="0"/>
                </a:spcAft>
                <a:buNone/>
              </a:pPr>
              <a:r>
                <a:rPr lang="en-US" sz="1400">
                  <a:solidFill>
                    <a:srgbClr val="171616"/>
                  </a:solidFill>
                  <a:latin typeface="Calibri"/>
                  <a:ea typeface="Calibri"/>
                  <a:cs typeface="Calibri"/>
                  <a:sym typeface="Calibri"/>
                </a:rPr>
                <a:t>. Values digital-first, easy solutions</a:t>
              </a:r>
              <a:endParaRPr/>
            </a:p>
          </p:txBody>
        </p:sp>
      </p:grpSp>
      <p:grpSp>
        <p:nvGrpSpPr>
          <p:cNvPr id="162" name="Google Shape;162;p6"/>
          <p:cNvGrpSpPr/>
          <p:nvPr/>
        </p:nvGrpSpPr>
        <p:grpSpPr>
          <a:xfrm>
            <a:off x="8866402" y="3592287"/>
            <a:ext cx="3104881" cy="1822713"/>
            <a:chOff x="0" y="165915"/>
            <a:chExt cx="3104881" cy="1822713"/>
          </a:xfrm>
        </p:grpSpPr>
        <p:sp>
          <p:nvSpPr>
            <p:cNvPr id="163" name="Google Shape;163;p6"/>
            <p:cNvSpPr/>
            <p:nvPr/>
          </p:nvSpPr>
          <p:spPr>
            <a:xfrm>
              <a:off x="0" y="165915"/>
              <a:ext cx="3104881" cy="671439"/>
            </a:xfrm>
            <a:prstGeom prst="roundRect">
              <a:avLst>
                <a:gd name="adj" fmla="val 16667"/>
              </a:avLst>
            </a:prstGeom>
            <a:solidFill>
              <a:srgbClr val="2E75B5"/>
            </a:solidFill>
            <a:ln>
              <a:noFill/>
            </a:ln>
            <a:effectLst>
              <a:outerShdw blurRad="44450" dist="27940" dir="5400000" algn="ctr" rotWithShape="0">
                <a:srgbClr val="000000">
                  <a:alpha val="31764"/>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6"/>
            <p:cNvSpPr txBox="1"/>
            <p:nvPr/>
          </p:nvSpPr>
          <p:spPr>
            <a:xfrm>
              <a:off x="32777" y="198692"/>
              <a:ext cx="3039327" cy="605885"/>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None/>
              </a:pPr>
              <a:r>
                <a:rPr lang="en-US" sz="2400" b="1">
                  <a:solidFill>
                    <a:srgbClr val="171616"/>
                  </a:solidFill>
                  <a:latin typeface="Arial"/>
                  <a:ea typeface="Arial"/>
                  <a:cs typeface="Arial"/>
                  <a:sym typeface="Arial"/>
                </a:rPr>
                <a:t>Behaviors</a:t>
              </a:r>
              <a:endParaRPr sz="2400" b="1">
                <a:solidFill>
                  <a:srgbClr val="171616"/>
                </a:solidFill>
                <a:latin typeface="Arial"/>
                <a:ea typeface="Arial"/>
                <a:cs typeface="Arial"/>
                <a:sym typeface="Arial"/>
              </a:endParaRPr>
            </a:p>
          </p:txBody>
        </p:sp>
        <p:sp>
          <p:nvSpPr>
            <p:cNvPr id="165" name="Google Shape;165;p6"/>
            <p:cNvSpPr/>
            <p:nvPr/>
          </p:nvSpPr>
          <p:spPr>
            <a:xfrm>
              <a:off x="0" y="756739"/>
              <a:ext cx="3104881" cy="1231889"/>
            </a:xfrm>
            <a:prstGeom prst="roundRect">
              <a:avLst>
                <a:gd name="adj" fmla="val 16667"/>
              </a:avLst>
            </a:prstGeom>
            <a:solidFill>
              <a:srgbClr val="F2F2F2"/>
            </a:solidFill>
            <a:ln>
              <a:noFill/>
            </a:ln>
            <a:effectLst>
              <a:outerShdw blurRad="44450" dist="27940" dir="5400000" algn="ctr" rotWithShape="0">
                <a:srgbClr val="000000">
                  <a:alpha val="31764"/>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6"/>
            <p:cNvSpPr txBox="1"/>
            <p:nvPr/>
          </p:nvSpPr>
          <p:spPr>
            <a:xfrm>
              <a:off x="60136" y="816875"/>
              <a:ext cx="2984609" cy="1111617"/>
            </a:xfrm>
            <a:prstGeom prst="rect">
              <a:avLst/>
            </a:prstGeom>
            <a:noFill/>
            <a:ln>
              <a:noFill/>
            </a:ln>
          </p:spPr>
          <p:txBody>
            <a:bodyPr spcFirstLastPara="1" wrap="square" lIns="53325" tIns="53325" rIns="53325" bIns="53325" anchor="ctr" anchorCtr="0">
              <a:noAutofit/>
            </a:bodyPr>
            <a:lstStyle/>
            <a:p>
              <a:pPr marL="0" marR="0" lvl="0" indent="0" algn="l" rtl="0">
                <a:lnSpc>
                  <a:spcPct val="90000"/>
                </a:lnSpc>
                <a:spcBef>
                  <a:spcPts val="0"/>
                </a:spcBef>
                <a:spcAft>
                  <a:spcPts val="0"/>
                </a:spcAft>
                <a:buNone/>
              </a:pPr>
              <a:r>
                <a:rPr lang="en-US" sz="1400">
                  <a:solidFill>
                    <a:srgbClr val="171616"/>
                  </a:solidFill>
                  <a:latin typeface="Calibri"/>
                  <a:ea typeface="Calibri"/>
                  <a:cs typeface="Calibri"/>
                  <a:sym typeface="Calibri"/>
                </a:rPr>
                <a:t>. Uses Binance, Bamboo, and investment groups </a:t>
              </a:r>
              <a:endParaRPr/>
            </a:p>
            <a:p>
              <a:pPr marL="0" marR="0" lvl="0" indent="0" algn="l" rtl="0">
                <a:lnSpc>
                  <a:spcPct val="90000"/>
                </a:lnSpc>
                <a:spcBef>
                  <a:spcPts val="490"/>
                </a:spcBef>
                <a:spcAft>
                  <a:spcPts val="0"/>
                </a:spcAft>
                <a:buNone/>
              </a:pPr>
              <a:r>
                <a:rPr lang="en-US" sz="1400">
                  <a:solidFill>
                    <a:srgbClr val="171616"/>
                  </a:solidFill>
                  <a:latin typeface="Calibri"/>
                  <a:ea typeface="Calibri"/>
                  <a:cs typeface="Calibri"/>
                  <a:sym typeface="Calibri"/>
                </a:rPr>
                <a:t>. Attends financial webinars </a:t>
              </a:r>
              <a:endParaRPr/>
            </a:p>
            <a:p>
              <a:pPr marL="0" marR="0" lvl="0" indent="0" algn="l" rtl="0">
                <a:lnSpc>
                  <a:spcPct val="90000"/>
                </a:lnSpc>
                <a:spcBef>
                  <a:spcPts val="490"/>
                </a:spcBef>
                <a:spcAft>
                  <a:spcPts val="0"/>
                </a:spcAft>
                <a:buNone/>
              </a:pPr>
              <a:r>
                <a:rPr lang="en-US" sz="1400">
                  <a:solidFill>
                    <a:srgbClr val="171616"/>
                  </a:solidFill>
                  <a:latin typeface="Calibri"/>
                  <a:ea typeface="Calibri"/>
                  <a:cs typeface="Calibri"/>
                  <a:sym typeface="Calibri"/>
                </a:rPr>
                <a:t>. Active on Twitter and Linkedin</a:t>
              </a:r>
              <a:endParaRPr sz="1400">
                <a:solidFill>
                  <a:srgbClr val="171616"/>
                </a:solidFill>
                <a:latin typeface="Calibri"/>
                <a:ea typeface="Calibri"/>
                <a:cs typeface="Calibri"/>
                <a:sym typeface="Calibri"/>
              </a:endParaRPr>
            </a:p>
          </p:txBody>
        </p:sp>
      </p:grpSp>
      <p:grpSp>
        <p:nvGrpSpPr>
          <p:cNvPr id="167" name="Google Shape;167;p6"/>
          <p:cNvGrpSpPr/>
          <p:nvPr/>
        </p:nvGrpSpPr>
        <p:grpSpPr>
          <a:xfrm>
            <a:off x="4792718" y="3787670"/>
            <a:ext cx="2869323" cy="1477713"/>
            <a:chOff x="0" y="361298"/>
            <a:chExt cx="2869323" cy="1477713"/>
          </a:xfrm>
        </p:grpSpPr>
        <p:sp>
          <p:nvSpPr>
            <p:cNvPr id="168" name="Google Shape;168;p6"/>
            <p:cNvSpPr/>
            <p:nvPr/>
          </p:nvSpPr>
          <p:spPr>
            <a:xfrm>
              <a:off x="0" y="361298"/>
              <a:ext cx="2869323" cy="620854"/>
            </a:xfrm>
            <a:prstGeom prst="roundRect">
              <a:avLst>
                <a:gd name="adj" fmla="val 16667"/>
              </a:avLst>
            </a:prstGeom>
            <a:solidFill>
              <a:srgbClr val="2E75B5"/>
            </a:solidFill>
            <a:ln>
              <a:noFill/>
            </a:ln>
            <a:effectLst>
              <a:outerShdw blurRad="44450" dist="27940" dir="5400000" algn="ctr" rotWithShape="0">
                <a:srgbClr val="000000">
                  <a:alpha val="31764"/>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6"/>
            <p:cNvSpPr txBox="1"/>
            <p:nvPr/>
          </p:nvSpPr>
          <p:spPr>
            <a:xfrm>
              <a:off x="30308" y="391606"/>
              <a:ext cx="2808707" cy="560238"/>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None/>
              </a:pPr>
              <a:r>
                <a:rPr lang="en-US" sz="2400">
                  <a:solidFill>
                    <a:srgbClr val="171616"/>
                  </a:solidFill>
                  <a:latin typeface="Arial"/>
                  <a:ea typeface="Arial"/>
                  <a:cs typeface="Arial"/>
                  <a:sym typeface="Arial"/>
                </a:rPr>
                <a:t>Goals</a:t>
              </a:r>
              <a:endParaRPr sz="2400">
                <a:solidFill>
                  <a:srgbClr val="171616"/>
                </a:solidFill>
                <a:latin typeface="Arial"/>
                <a:ea typeface="Arial"/>
                <a:cs typeface="Arial"/>
                <a:sym typeface="Arial"/>
              </a:endParaRPr>
            </a:p>
          </p:txBody>
        </p:sp>
        <p:sp>
          <p:nvSpPr>
            <p:cNvPr id="170" name="Google Shape;170;p6"/>
            <p:cNvSpPr/>
            <p:nvPr/>
          </p:nvSpPr>
          <p:spPr>
            <a:xfrm>
              <a:off x="0" y="909359"/>
              <a:ext cx="2869323" cy="929652"/>
            </a:xfrm>
            <a:prstGeom prst="roundRect">
              <a:avLst>
                <a:gd name="adj" fmla="val 16667"/>
              </a:avLst>
            </a:prstGeom>
            <a:solidFill>
              <a:srgbClr val="F2F2F2"/>
            </a:solidFill>
            <a:ln>
              <a:noFill/>
            </a:ln>
            <a:effectLst>
              <a:outerShdw blurRad="44450" dist="27940" dir="5400000" algn="ctr" rotWithShape="0">
                <a:srgbClr val="000000">
                  <a:alpha val="31764"/>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6"/>
            <p:cNvSpPr txBox="1"/>
            <p:nvPr/>
          </p:nvSpPr>
          <p:spPr>
            <a:xfrm>
              <a:off x="45382" y="954741"/>
              <a:ext cx="2778559" cy="838888"/>
            </a:xfrm>
            <a:prstGeom prst="rect">
              <a:avLst/>
            </a:prstGeom>
            <a:noFill/>
            <a:ln>
              <a:noFill/>
            </a:ln>
          </p:spPr>
          <p:txBody>
            <a:bodyPr spcFirstLastPara="1" wrap="square" lIns="60950" tIns="60950" rIns="60950" bIns="60950" anchor="ctr" anchorCtr="0">
              <a:noAutofit/>
            </a:bodyPr>
            <a:lstStyle/>
            <a:p>
              <a:pPr marL="0" marR="0" lvl="0" indent="0" algn="l" rtl="0">
                <a:lnSpc>
                  <a:spcPct val="90000"/>
                </a:lnSpc>
                <a:spcBef>
                  <a:spcPts val="0"/>
                </a:spcBef>
                <a:spcAft>
                  <a:spcPts val="0"/>
                </a:spcAft>
                <a:buNone/>
              </a:pPr>
              <a:r>
                <a:rPr lang="en-US" sz="1600">
                  <a:solidFill>
                    <a:srgbClr val="171616"/>
                  </a:solidFill>
                  <a:latin typeface="Calibri"/>
                  <a:ea typeface="Calibri"/>
                  <a:cs typeface="Calibri"/>
                  <a:sym typeface="Calibri"/>
                </a:rPr>
                <a:t>. Diversify beyond crypto/stocks into real estate</a:t>
              </a:r>
              <a:endParaRPr/>
            </a:p>
            <a:p>
              <a:pPr marL="0" marR="0" lvl="0" indent="0" algn="l" rtl="0">
                <a:lnSpc>
                  <a:spcPct val="90000"/>
                </a:lnSpc>
                <a:spcBef>
                  <a:spcPts val="560"/>
                </a:spcBef>
                <a:spcAft>
                  <a:spcPts val="0"/>
                </a:spcAft>
                <a:buNone/>
              </a:pPr>
              <a:r>
                <a:rPr lang="en-US" sz="1600">
                  <a:solidFill>
                    <a:srgbClr val="171616"/>
                  </a:solidFill>
                  <a:latin typeface="Calibri"/>
                  <a:ea typeface="Calibri"/>
                  <a:cs typeface="Calibri"/>
                  <a:sym typeface="Calibri"/>
                </a:rPr>
                <a:t>. Earn passive income early in her career </a:t>
              </a:r>
              <a:endParaRPr sz="1600">
                <a:solidFill>
                  <a:srgbClr val="171616"/>
                </a:solidFill>
                <a:latin typeface="Calibri"/>
                <a:ea typeface="Calibri"/>
                <a:cs typeface="Calibri"/>
                <a:sym typeface="Calibri"/>
              </a:endParaRPr>
            </a:p>
          </p:txBody>
        </p:sp>
      </p:grpSp>
      <p:sp>
        <p:nvSpPr>
          <p:cNvPr id="172" name="Google Shape;172;p6"/>
          <p:cNvSpPr txBox="1"/>
          <p:nvPr/>
        </p:nvSpPr>
        <p:spPr>
          <a:xfrm>
            <a:off x="142694" y="287187"/>
            <a:ext cx="3793026"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000" b="1">
                <a:solidFill>
                  <a:srgbClr val="2E75B5"/>
                </a:solidFill>
                <a:latin typeface="Arial"/>
                <a:ea typeface="Arial"/>
                <a:cs typeface="Arial"/>
                <a:sym typeface="Arial"/>
              </a:rPr>
              <a:t>User Persona 2 </a:t>
            </a:r>
            <a:endParaRPr sz="4000" b="1">
              <a:solidFill>
                <a:srgbClr val="2E75B5"/>
              </a:solidFill>
              <a:latin typeface="Arial"/>
              <a:ea typeface="Arial"/>
              <a:cs typeface="Arial"/>
              <a:sym typeface="Arial"/>
            </a:endParaRPr>
          </a:p>
        </p:txBody>
      </p:sp>
      <p:pic>
        <p:nvPicPr>
          <p:cNvPr id="173" name="Google Shape;173;p6" descr="Corporate, portrait and black woman with confidence in office for legal advice, professional and experience. Career, female lawyer or immigration attorney with happiness for job, business or law firm African People Stock Photo"/>
          <p:cNvPicPr preferRelativeResize="0"/>
          <p:nvPr/>
        </p:nvPicPr>
        <p:blipFill rotWithShape="1">
          <a:blip r:embed="rId3">
            <a:alphaModFix/>
          </a:blip>
          <a:srcRect/>
          <a:stretch/>
        </p:blipFill>
        <p:spPr>
          <a:xfrm>
            <a:off x="378372" y="1776248"/>
            <a:ext cx="2559782" cy="2151759"/>
          </a:xfrm>
          <a:prstGeom prst="rect">
            <a:avLst/>
          </a:prstGeom>
          <a:noFill/>
          <a:ln>
            <a:noFill/>
          </a:ln>
          <a:effectLst>
            <a:outerShdw blurRad="292100" dist="139700" dir="2700000" algn="tl" rotWithShape="0">
              <a:srgbClr val="333333">
                <a:alpha val="64705"/>
              </a:srgbClr>
            </a:outerShdw>
          </a:effectLst>
        </p:spPr>
      </p:pic>
      <p:grpSp>
        <p:nvGrpSpPr>
          <p:cNvPr id="174" name="Google Shape;174;p6"/>
          <p:cNvGrpSpPr/>
          <p:nvPr/>
        </p:nvGrpSpPr>
        <p:grpSpPr>
          <a:xfrm>
            <a:off x="8546044" y="1012964"/>
            <a:ext cx="3309624" cy="1839158"/>
            <a:chOff x="0" y="17891"/>
            <a:chExt cx="3309624" cy="1839158"/>
          </a:xfrm>
        </p:grpSpPr>
        <p:sp>
          <p:nvSpPr>
            <p:cNvPr id="175" name="Google Shape;175;p6"/>
            <p:cNvSpPr/>
            <p:nvPr/>
          </p:nvSpPr>
          <p:spPr>
            <a:xfrm>
              <a:off x="0" y="17891"/>
              <a:ext cx="3309624" cy="820000"/>
            </a:xfrm>
            <a:prstGeom prst="roundRect">
              <a:avLst>
                <a:gd name="adj" fmla="val 16667"/>
              </a:avLst>
            </a:prstGeom>
            <a:solidFill>
              <a:srgbClr val="2E75B5"/>
            </a:solidFill>
            <a:ln>
              <a:noFill/>
            </a:ln>
            <a:effectLst>
              <a:outerShdw blurRad="44450" dist="27940" dir="5400000" algn="ctr" rotWithShape="0">
                <a:srgbClr val="000000">
                  <a:alpha val="31764"/>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6"/>
            <p:cNvSpPr txBox="1"/>
            <p:nvPr/>
          </p:nvSpPr>
          <p:spPr>
            <a:xfrm>
              <a:off x="40029" y="57920"/>
              <a:ext cx="3229566" cy="739942"/>
            </a:xfrm>
            <a:prstGeom prst="rect">
              <a:avLst/>
            </a:prstGeom>
            <a:noFill/>
            <a:ln>
              <a:noFill/>
            </a:ln>
          </p:spPr>
          <p:txBody>
            <a:bodyPr spcFirstLastPara="1" wrap="square" lIns="99050" tIns="99050" rIns="99050" bIns="99050" anchor="ctr" anchorCtr="0">
              <a:noAutofit/>
            </a:bodyPr>
            <a:lstStyle/>
            <a:p>
              <a:pPr marL="0" marR="0" lvl="0" indent="0" algn="l" rtl="0">
                <a:lnSpc>
                  <a:spcPct val="90000"/>
                </a:lnSpc>
                <a:spcBef>
                  <a:spcPts val="0"/>
                </a:spcBef>
                <a:spcAft>
                  <a:spcPts val="0"/>
                </a:spcAft>
                <a:buNone/>
              </a:pPr>
              <a:r>
                <a:rPr lang="en-US" sz="2600">
                  <a:solidFill>
                    <a:schemeClr val="dk1"/>
                  </a:solidFill>
                  <a:latin typeface="Arial"/>
                  <a:ea typeface="Arial"/>
                  <a:cs typeface="Arial"/>
                  <a:sym typeface="Arial"/>
                </a:rPr>
                <a:t>Pain point</a:t>
              </a:r>
              <a:endParaRPr sz="2600">
                <a:solidFill>
                  <a:schemeClr val="dk1"/>
                </a:solidFill>
                <a:latin typeface="Arial"/>
                <a:ea typeface="Arial"/>
                <a:cs typeface="Arial"/>
                <a:sym typeface="Arial"/>
              </a:endParaRPr>
            </a:p>
          </p:txBody>
        </p:sp>
        <p:sp>
          <p:nvSpPr>
            <p:cNvPr id="177" name="Google Shape;177;p6"/>
            <p:cNvSpPr/>
            <p:nvPr/>
          </p:nvSpPr>
          <p:spPr>
            <a:xfrm>
              <a:off x="0" y="731509"/>
              <a:ext cx="3309624" cy="1125540"/>
            </a:xfrm>
            <a:prstGeom prst="roundRect">
              <a:avLst>
                <a:gd name="adj" fmla="val 16667"/>
              </a:avLst>
            </a:prstGeom>
            <a:solidFill>
              <a:srgbClr val="F2F2F2"/>
            </a:solidFill>
            <a:ln>
              <a:noFill/>
            </a:ln>
            <a:effectLst>
              <a:outerShdw blurRad="44450" dist="27940" dir="5400000" algn="ctr" rotWithShape="0">
                <a:srgbClr val="000000">
                  <a:alpha val="31764"/>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6"/>
            <p:cNvSpPr txBox="1"/>
            <p:nvPr/>
          </p:nvSpPr>
          <p:spPr>
            <a:xfrm>
              <a:off x="54944" y="786453"/>
              <a:ext cx="3199736" cy="1015652"/>
            </a:xfrm>
            <a:prstGeom prst="rect">
              <a:avLst/>
            </a:prstGeom>
            <a:noFill/>
            <a:ln>
              <a:noFill/>
            </a:ln>
          </p:spPr>
          <p:txBody>
            <a:bodyPr spcFirstLastPara="1" wrap="square" lIns="60950" tIns="60950" rIns="60950" bIns="60950" anchor="ctr" anchorCtr="0">
              <a:noAutofit/>
            </a:bodyPr>
            <a:lstStyle/>
            <a:p>
              <a:pPr marL="0" marR="0" lvl="0" indent="0" algn="l" rtl="0">
                <a:lnSpc>
                  <a:spcPct val="90000"/>
                </a:lnSpc>
                <a:spcBef>
                  <a:spcPts val="0"/>
                </a:spcBef>
                <a:spcAft>
                  <a:spcPts val="0"/>
                </a:spcAft>
                <a:buNone/>
              </a:pPr>
              <a:r>
                <a:rPr lang="en-US" sz="1600">
                  <a:solidFill>
                    <a:schemeClr val="dk1"/>
                  </a:solidFill>
                  <a:latin typeface="Calibri"/>
                  <a:ea typeface="Calibri"/>
                  <a:cs typeface="Calibri"/>
                  <a:sym typeface="Calibri"/>
                </a:rPr>
                <a:t>. Traditional real estate is too rigid, and lacks transparency.</a:t>
              </a:r>
              <a:endParaRPr sz="1600">
                <a:solidFill>
                  <a:schemeClr val="dk1"/>
                </a:solidFill>
                <a:latin typeface="Calibri"/>
                <a:ea typeface="Calibri"/>
                <a:cs typeface="Calibri"/>
                <a:sym typeface="Calibri"/>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grpSp>
        <p:nvGrpSpPr>
          <p:cNvPr id="184" name="Google Shape;184;p7"/>
          <p:cNvGrpSpPr/>
          <p:nvPr/>
        </p:nvGrpSpPr>
        <p:grpSpPr>
          <a:xfrm>
            <a:off x="378372" y="4218355"/>
            <a:ext cx="3058511" cy="407745"/>
            <a:chOff x="0" y="35238"/>
            <a:chExt cx="3058511" cy="407745"/>
          </a:xfrm>
        </p:grpSpPr>
        <p:sp>
          <p:nvSpPr>
            <p:cNvPr id="185" name="Google Shape;185;p7"/>
            <p:cNvSpPr/>
            <p:nvPr/>
          </p:nvSpPr>
          <p:spPr>
            <a:xfrm>
              <a:off x="0" y="35238"/>
              <a:ext cx="3058511" cy="407745"/>
            </a:xfrm>
            <a:prstGeom prst="roundRect">
              <a:avLst>
                <a:gd name="adj" fmla="val 16667"/>
              </a:avLst>
            </a:prstGeom>
            <a:solidFill>
              <a:srgbClr val="2E75B5"/>
            </a:solidFill>
            <a:ln>
              <a:noFill/>
            </a:ln>
            <a:effectLst>
              <a:outerShdw blurRad="44450" dist="27940" dir="5400000" algn="ctr" rotWithShape="0">
                <a:srgbClr val="000000">
                  <a:alpha val="31764"/>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7"/>
            <p:cNvSpPr txBox="1"/>
            <p:nvPr/>
          </p:nvSpPr>
          <p:spPr>
            <a:xfrm>
              <a:off x="19904" y="55142"/>
              <a:ext cx="3018703" cy="367937"/>
            </a:xfrm>
            <a:prstGeom prst="rect">
              <a:avLst/>
            </a:prstGeom>
            <a:noFill/>
            <a:ln>
              <a:noFill/>
            </a:ln>
          </p:spPr>
          <p:txBody>
            <a:bodyPr spcFirstLastPara="1" wrap="square" lIns="64750" tIns="64750" rIns="64750" bIns="64750" anchor="ctr" anchorCtr="0">
              <a:noAutofit/>
            </a:bodyPr>
            <a:lstStyle/>
            <a:p>
              <a:pPr marL="0" marR="0" lvl="0" indent="0" algn="l" rtl="0">
                <a:lnSpc>
                  <a:spcPct val="90000"/>
                </a:lnSpc>
                <a:spcBef>
                  <a:spcPts val="0"/>
                </a:spcBef>
                <a:spcAft>
                  <a:spcPts val="0"/>
                </a:spcAft>
                <a:buNone/>
              </a:pPr>
              <a:r>
                <a:rPr lang="en-US" sz="1700" b="1">
                  <a:solidFill>
                    <a:srgbClr val="171616"/>
                  </a:solidFill>
                  <a:latin typeface="Calibri"/>
                  <a:ea typeface="Calibri"/>
                  <a:cs typeface="Calibri"/>
                  <a:sym typeface="Calibri"/>
                </a:rPr>
                <a:t>Mr. Ade, 42, Diaspora Investor </a:t>
              </a:r>
              <a:endParaRPr sz="1700" b="1">
                <a:solidFill>
                  <a:srgbClr val="171616"/>
                </a:solidFill>
                <a:latin typeface="Calibri"/>
                <a:ea typeface="Calibri"/>
                <a:cs typeface="Calibri"/>
                <a:sym typeface="Calibri"/>
              </a:endParaRPr>
            </a:p>
          </p:txBody>
        </p:sp>
      </p:grpSp>
      <p:grpSp>
        <p:nvGrpSpPr>
          <p:cNvPr id="187" name="Google Shape;187;p7"/>
          <p:cNvGrpSpPr/>
          <p:nvPr/>
        </p:nvGrpSpPr>
        <p:grpSpPr>
          <a:xfrm>
            <a:off x="4750675" y="1051493"/>
            <a:ext cx="2953407" cy="1896186"/>
            <a:chOff x="0" y="56420"/>
            <a:chExt cx="2953407" cy="1896186"/>
          </a:xfrm>
        </p:grpSpPr>
        <p:sp>
          <p:nvSpPr>
            <p:cNvPr id="188" name="Google Shape;188;p7"/>
            <p:cNvSpPr/>
            <p:nvPr/>
          </p:nvSpPr>
          <p:spPr>
            <a:xfrm>
              <a:off x="0" y="56420"/>
              <a:ext cx="2953407" cy="712689"/>
            </a:xfrm>
            <a:prstGeom prst="roundRect">
              <a:avLst>
                <a:gd name="adj" fmla="val 16667"/>
              </a:avLst>
            </a:prstGeom>
            <a:solidFill>
              <a:srgbClr val="2E75B5"/>
            </a:solidFill>
            <a:ln>
              <a:noFill/>
            </a:ln>
            <a:effectLst>
              <a:outerShdw blurRad="44450" dist="27940" dir="5400000" algn="ctr" rotWithShape="0">
                <a:srgbClr val="000000">
                  <a:alpha val="31764"/>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7"/>
            <p:cNvSpPr txBox="1"/>
            <p:nvPr/>
          </p:nvSpPr>
          <p:spPr>
            <a:xfrm>
              <a:off x="34791" y="91211"/>
              <a:ext cx="2883825" cy="643107"/>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None/>
              </a:pPr>
              <a:r>
                <a:rPr lang="en-US" sz="2400">
                  <a:solidFill>
                    <a:srgbClr val="171616"/>
                  </a:solidFill>
                  <a:latin typeface="Arial"/>
                  <a:ea typeface="Arial"/>
                  <a:cs typeface="Arial"/>
                  <a:sym typeface="Arial"/>
                </a:rPr>
                <a:t>Psychographics</a:t>
              </a:r>
              <a:r>
                <a:rPr lang="en-US" sz="2400">
                  <a:solidFill>
                    <a:srgbClr val="171616"/>
                  </a:solidFill>
                  <a:latin typeface="Calibri"/>
                  <a:ea typeface="Calibri"/>
                  <a:cs typeface="Calibri"/>
                  <a:sym typeface="Calibri"/>
                </a:rPr>
                <a:t> </a:t>
              </a:r>
              <a:endParaRPr sz="2400">
                <a:solidFill>
                  <a:srgbClr val="171616"/>
                </a:solidFill>
                <a:latin typeface="Calibri"/>
                <a:ea typeface="Calibri"/>
                <a:cs typeface="Calibri"/>
                <a:sym typeface="Calibri"/>
              </a:endParaRPr>
            </a:p>
          </p:txBody>
        </p:sp>
        <p:sp>
          <p:nvSpPr>
            <p:cNvPr id="190" name="Google Shape;190;p7"/>
            <p:cNvSpPr/>
            <p:nvPr/>
          </p:nvSpPr>
          <p:spPr>
            <a:xfrm>
              <a:off x="0" y="694736"/>
              <a:ext cx="2953407" cy="1257870"/>
            </a:xfrm>
            <a:prstGeom prst="roundRect">
              <a:avLst>
                <a:gd name="adj" fmla="val 16667"/>
              </a:avLst>
            </a:prstGeom>
            <a:solidFill>
              <a:srgbClr val="F2F2F2"/>
            </a:solidFill>
            <a:ln>
              <a:noFill/>
            </a:ln>
            <a:effectLst>
              <a:outerShdw blurRad="44450" dist="27940" dir="5400000" algn="ctr" rotWithShape="0">
                <a:srgbClr val="000000">
                  <a:alpha val="31764"/>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7"/>
            <p:cNvSpPr txBox="1"/>
            <p:nvPr/>
          </p:nvSpPr>
          <p:spPr>
            <a:xfrm>
              <a:off x="61404" y="756140"/>
              <a:ext cx="2830599" cy="1135062"/>
            </a:xfrm>
            <a:prstGeom prst="rect">
              <a:avLst/>
            </a:prstGeom>
            <a:noFill/>
            <a:ln>
              <a:noFill/>
            </a:ln>
          </p:spPr>
          <p:txBody>
            <a:bodyPr spcFirstLastPara="1" wrap="square" lIns="60950" tIns="60950" rIns="60950" bIns="60950" anchor="ctr" anchorCtr="0">
              <a:noAutofit/>
            </a:bodyPr>
            <a:lstStyle/>
            <a:p>
              <a:pPr marL="0" marR="0" lvl="0" indent="0" algn="l" rtl="0">
                <a:lnSpc>
                  <a:spcPct val="90000"/>
                </a:lnSpc>
                <a:spcBef>
                  <a:spcPts val="0"/>
                </a:spcBef>
                <a:spcAft>
                  <a:spcPts val="0"/>
                </a:spcAft>
                <a:buNone/>
              </a:pPr>
              <a:r>
                <a:rPr lang="en-US" sz="1600">
                  <a:solidFill>
                    <a:srgbClr val="171616"/>
                  </a:solidFill>
                  <a:latin typeface="Calibri"/>
                  <a:ea typeface="Calibri"/>
                  <a:cs typeface="Calibri"/>
                  <a:sym typeface="Calibri"/>
                </a:rPr>
                <a:t>. Family-oriented, values trust, transparency, and legacy building</a:t>
              </a:r>
              <a:endParaRPr sz="1600">
                <a:solidFill>
                  <a:srgbClr val="171616"/>
                </a:solidFill>
                <a:latin typeface="Calibri"/>
                <a:ea typeface="Calibri"/>
                <a:cs typeface="Calibri"/>
                <a:sym typeface="Calibri"/>
              </a:endParaRPr>
            </a:p>
          </p:txBody>
        </p:sp>
      </p:grpSp>
      <p:grpSp>
        <p:nvGrpSpPr>
          <p:cNvPr id="192" name="Google Shape;192;p7"/>
          <p:cNvGrpSpPr/>
          <p:nvPr/>
        </p:nvGrpSpPr>
        <p:grpSpPr>
          <a:xfrm>
            <a:off x="4792718" y="3537440"/>
            <a:ext cx="2911363" cy="1796315"/>
            <a:chOff x="0" y="205661"/>
            <a:chExt cx="2911363" cy="1796315"/>
          </a:xfrm>
        </p:grpSpPr>
        <p:sp>
          <p:nvSpPr>
            <p:cNvPr id="193" name="Google Shape;193;p7"/>
            <p:cNvSpPr/>
            <p:nvPr/>
          </p:nvSpPr>
          <p:spPr>
            <a:xfrm>
              <a:off x="0" y="205661"/>
              <a:ext cx="2911363" cy="593778"/>
            </a:xfrm>
            <a:prstGeom prst="roundRect">
              <a:avLst>
                <a:gd name="adj" fmla="val 16667"/>
              </a:avLst>
            </a:prstGeom>
            <a:solidFill>
              <a:srgbClr val="2E75B5"/>
            </a:solidFill>
            <a:ln>
              <a:noFill/>
            </a:ln>
            <a:effectLst>
              <a:outerShdw blurRad="44450" dist="27940" dir="5400000" algn="ctr" rotWithShape="0">
                <a:srgbClr val="000000">
                  <a:alpha val="31764"/>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7"/>
            <p:cNvSpPr txBox="1"/>
            <p:nvPr/>
          </p:nvSpPr>
          <p:spPr>
            <a:xfrm>
              <a:off x="28986" y="234647"/>
              <a:ext cx="2853391" cy="535806"/>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None/>
              </a:pPr>
              <a:r>
                <a:rPr lang="en-US" sz="2400">
                  <a:solidFill>
                    <a:srgbClr val="171616"/>
                  </a:solidFill>
                  <a:latin typeface="Arial"/>
                  <a:ea typeface="Arial"/>
                  <a:cs typeface="Arial"/>
                  <a:sym typeface="Arial"/>
                </a:rPr>
                <a:t>Goals</a:t>
              </a:r>
              <a:endParaRPr sz="2400">
                <a:solidFill>
                  <a:srgbClr val="171616"/>
                </a:solidFill>
                <a:latin typeface="Arial"/>
                <a:ea typeface="Arial"/>
                <a:cs typeface="Arial"/>
                <a:sym typeface="Arial"/>
              </a:endParaRPr>
            </a:p>
          </p:txBody>
        </p:sp>
        <p:sp>
          <p:nvSpPr>
            <p:cNvPr id="195" name="Google Shape;195;p7"/>
            <p:cNvSpPr/>
            <p:nvPr/>
          </p:nvSpPr>
          <p:spPr>
            <a:xfrm>
              <a:off x="0" y="747458"/>
              <a:ext cx="2911363" cy="1254518"/>
            </a:xfrm>
            <a:prstGeom prst="roundRect">
              <a:avLst>
                <a:gd name="adj" fmla="val 16667"/>
              </a:avLst>
            </a:prstGeom>
            <a:solidFill>
              <a:srgbClr val="F2F2F2"/>
            </a:solidFill>
            <a:ln>
              <a:noFill/>
            </a:ln>
            <a:effectLst>
              <a:outerShdw blurRad="44450" dist="27940" dir="5400000" algn="ctr" rotWithShape="0">
                <a:srgbClr val="000000">
                  <a:alpha val="31764"/>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7"/>
            <p:cNvSpPr txBox="1"/>
            <p:nvPr/>
          </p:nvSpPr>
          <p:spPr>
            <a:xfrm>
              <a:off x="61241" y="808699"/>
              <a:ext cx="2788881" cy="1132036"/>
            </a:xfrm>
            <a:prstGeom prst="rect">
              <a:avLst/>
            </a:prstGeom>
            <a:noFill/>
            <a:ln>
              <a:noFill/>
            </a:ln>
          </p:spPr>
          <p:txBody>
            <a:bodyPr spcFirstLastPara="1" wrap="square" lIns="60950" tIns="60950" rIns="60950" bIns="60950" anchor="ctr" anchorCtr="0">
              <a:noAutofit/>
            </a:bodyPr>
            <a:lstStyle/>
            <a:p>
              <a:pPr marL="0" marR="0" lvl="0" indent="0" algn="l" rtl="0">
                <a:lnSpc>
                  <a:spcPct val="90000"/>
                </a:lnSpc>
                <a:spcBef>
                  <a:spcPts val="0"/>
                </a:spcBef>
                <a:spcAft>
                  <a:spcPts val="0"/>
                </a:spcAft>
                <a:buNone/>
              </a:pPr>
              <a:r>
                <a:rPr lang="en-US" sz="1600">
                  <a:solidFill>
                    <a:srgbClr val="171616"/>
                  </a:solidFill>
                  <a:latin typeface="Calibri"/>
                  <a:ea typeface="Calibri"/>
                  <a:cs typeface="Calibri"/>
                  <a:sym typeface="Calibri"/>
                </a:rPr>
                <a:t>. Own verified property in Nigeria without the fear of scams </a:t>
              </a:r>
              <a:endParaRPr/>
            </a:p>
            <a:p>
              <a:pPr marL="0" marR="0" lvl="0" indent="0" algn="l" rtl="0">
                <a:lnSpc>
                  <a:spcPct val="90000"/>
                </a:lnSpc>
                <a:spcBef>
                  <a:spcPts val="560"/>
                </a:spcBef>
                <a:spcAft>
                  <a:spcPts val="0"/>
                </a:spcAft>
                <a:buNone/>
              </a:pPr>
              <a:r>
                <a:rPr lang="en-US" sz="1600">
                  <a:solidFill>
                    <a:srgbClr val="171616"/>
                  </a:solidFill>
                  <a:latin typeface="Calibri"/>
                  <a:ea typeface="Calibri"/>
                  <a:cs typeface="Calibri"/>
                  <a:sym typeface="Calibri"/>
                </a:rPr>
                <a:t>. Create a secure inheritance for children.</a:t>
              </a:r>
              <a:endParaRPr sz="1600">
                <a:solidFill>
                  <a:srgbClr val="171616"/>
                </a:solidFill>
                <a:latin typeface="Calibri"/>
                <a:ea typeface="Calibri"/>
                <a:cs typeface="Calibri"/>
                <a:sym typeface="Calibri"/>
              </a:endParaRPr>
            </a:p>
          </p:txBody>
        </p:sp>
      </p:grpSp>
      <p:sp>
        <p:nvSpPr>
          <p:cNvPr id="197" name="Google Shape;197;p7"/>
          <p:cNvSpPr txBox="1"/>
          <p:nvPr/>
        </p:nvSpPr>
        <p:spPr>
          <a:xfrm>
            <a:off x="153204" y="287187"/>
            <a:ext cx="3793026"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000" b="1">
                <a:solidFill>
                  <a:srgbClr val="2E75B5"/>
                </a:solidFill>
                <a:latin typeface="Arial"/>
                <a:ea typeface="Arial"/>
                <a:cs typeface="Arial"/>
                <a:sym typeface="Arial"/>
              </a:rPr>
              <a:t>User Persona 3 </a:t>
            </a:r>
            <a:endParaRPr sz="4000" b="1">
              <a:solidFill>
                <a:srgbClr val="2E75B5"/>
              </a:solidFill>
              <a:latin typeface="Arial"/>
              <a:ea typeface="Arial"/>
              <a:cs typeface="Arial"/>
              <a:sym typeface="Arial"/>
            </a:endParaRPr>
          </a:p>
        </p:txBody>
      </p:sp>
      <p:pic>
        <p:nvPicPr>
          <p:cNvPr id="198" name="Google Shape;198;p7"/>
          <p:cNvPicPr preferRelativeResize="0"/>
          <p:nvPr/>
        </p:nvPicPr>
        <p:blipFill rotWithShape="1">
          <a:blip r:embed="rId3">
            <a:alphaModFix/>
          </a:blip>
          <a:srcRect/>
          <a:stretch/>
        </p:blipFill>
        <p:spPr>
          <a:xfrm>
            <a:off x="549804" y="1660634"/>
            <a:ext cx="2317106" cy="2335144"/>
          </a:xfrm>
          <a:prstGeom prst="rect">
            <a:avLst/>
          </a:prstGeom>
          <a:noFill/>
          <a:ln>
            <a:noFill/>
          </a:ln>
        </p:spPr>
      </p:pic>
      <p:grpSp>
        <p:nvGrpSpPr>
          <p:cNvPr id="199" name="Google Shape;199;p7"/>
          <p:cNvGrpSpPr/>
          <p:nvPr/>
        </p:nvGrpSpPr>
        <p:grpSpPr>
          <a:xfrm>
            <a:off x="8755117" y="3478924"/>
            <a:ext cx="3331780" cy="1878706"/>
            <a:chOff x="0" y="0"/>
            <a:chExt cx="3331780" cy="1878706"/>
          </a:xfrm>
        </p:grpSpPr>
        <p:sp>
          <p:nvSpPr>
            <p:cNvPr id="200" name="Google Shape;200;p7"/>
            <p:cNvSpPr/>
            <p:nvPr/>
          </p:nvSpPr>
          <p:spPr>
            <a:xfrm>
              <a:off x="0" y="0"/>
              <a:ext cx="3331780" cy="755612"/>
            </a:xfrm>
            <a:prstGeom prst="roundRect">
              <a:avLst>
                <a:gd name="adj" fmla="val 16667"/>
              </a:avLst>
            </a:prstGeom>
            <a:solidFill>
              <a:srgbClr val="2E75B5"/>
            </a:solidFill>
            <a:ln>
              <a:noFill/>
            </a:ln>
            <a:effectLst>
              <a:outerShdw blurRad="44450" dist="27940" dir="5400000" algn="ctr" rotWithShape="0">
                <a:srgbClr val="000000">
                  <a:alpha val="31764"/>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7"/>
            <p:cNvSpPr txBox="1"/>
            <p:nvPr/>
          </p:nvSpPr>
          <p:spPr>
            <a:xfrm>
              <a:off x="36886" y="36886"/>
              <a:ext cx="3258008" cy="681840"/>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None/>
              </a:pPr>
              <a:r>
                <a:rPr lang="en-US" sz="2400" b="1">
                  <a:solidFill>
                    <a:schemeClr val="dk1"/>
                  </a:solidFill>
                  <a:latin typeface="Arial"/>
                  <a:ea typeface="Arial"/>
                  <a:cs typeface="Arial"/>
                  <a:sym typeface="Arial"/>
                </a:rPr>
                <a:t>Behaviors</a:t>
              </a:r>
              <a:endParaRPr sz="2400" b="1">
                <a:solidFill>
                  <a:schemeClr val="dk1"/>
                </a:solidFill>
                <a:latin typeface="Arial"/>
                <a:ea typeface="Arial"/>
                <a:cs typeface="Arial"/>
                <a:sym typeface="Arial"/>
              </a:endParaRPr>
            </a:p>
          </p:txBody>
        </p:sp>
        <p:sp>
          <p:nvSpPr>
            <p:cNvPr id="202" name="Google Shape;202;p7"/>
            <p:cNvSpPr/>
            <p:nvPr/>
          </p:nvSpPr>
          <p:spPr>
            <a:xfrm>
              <a:off x="0" y="704180"/>
              <a:ext cx="3331780" cy="1174526"/>
            </a:xfrm>
            <a:prstGeom prst="roundRect">
              <a:avLst>
                <a:gd name="adj" fmla="val 16667"/>
              </a:avLst>
            </a:prstGeom>
            <a:solidFill>
              <a:srgbClr val="F2F2F2"/>
            </a:solidFill>
            <a:ln>
              <a:noFill/>
            </a:ln>
            <a:effectLst>
              <a:outerShdw blurRad="44450" dist="27940" dir="5400000" algn="ctr" rotWithShape="0">
                <a:srgbClr val="000000">
                  <a:alpha val="31764"/>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7"/>
            <p:cNvSpPr txBox="1"/>
            <p:nvPr/>
          </p:nvSpPr>
          <p:spPr>
            <a:xfrm>
              <a:off x="57336" y="761516"/>
              <a:ext cx="3217108" cy="1059854"/>
            </a:xfrm>
            <a:prstGeom prst="rect">
              <a:avLst/>
            </a:prstGeom>
            <a:noFill/>
            <a:ln>
              <a:noFill/>
            </a:ln>
          </p:spPr>
          <p:txBody>
            <a:bodyPr spcFirstLastPara="1" wrap="square" lIns="53325" tIns="53325" rIns="53325" bIns="53325" anchor="ctr" anchorCtr="0">
              <a:noAutofit/>
            </a:bodyPr>
            <a:lstStyle/>
            <a:p>
              <a:pPr marL="0" marR="0" lvl="0" indent="0" algn="l" rtl="0">
                <a:lnSpc>
                  <a:spcPct val="90000"/>
                </a:lnSpc>
                <a:spcBef>
                  <a:spcPts val="0"/>
                </a:spcBef>
                <a:spcAft>
                  <a:spcPts val="0"/>
                </a:spcAft>
                <a:buNone/>
              </a:pPr>
              <a:r>
                <a:rPr lang="en-US" sz="1400">
                  <a:solidFill>
                    <a:schemeClr val="dk1"/>
                  </a:solidFill>
                  <a:latin typeface="Calibri"/>
                  <a:ea typeface="Calibri"/>
                  <a:cs typeface="Calibri"/>
                  <a:sym typeface="Calibri"/>
                </a:rPr>
                <a:t>. Sends remittance Monthly</a:t>
              </a:r>
              <a:endParaRPr/>
            </a:p>
            <a:p>
              <a:pPr marL="0" marR="0" lvl="0" indent="0" algn="l" rtl="0">
                <a:lnSpc>
                  <a:spcPct val="90000"/>
                </a:lnSpc>
                <a:spcBef>
                  <a:spcPts val="490"/>
                </a:spcBef>
                <a:spcAft>
                  <a:spcPts val="0"/>
                </a:spcAft>
                <a:buNone/>
              </a:pPr>
              <a:r>
                <a:rPr lang="en-US" sz="1400">
                  <a:solidFill>
                    <a:schemeClr val="dk1"/>
                  </a:solidFill>
                  <a:latin typeface="Calibri"/>
                  <a:ea typeface="Calibri"/>
                  <a:cs typeface="Calibri"/>
                  <a:sym typeface="Calibri"/>
                </a:rPr>
                <a:t>. Consults Family before making financial decisions</a:t>
              </a:r>
              <a:endParaRPr/>
            </a:p>
            <a:p>
              <a:pPr marL="0" marR="0" lvl="0" indent="0" algn="l" rtl="0">
                <a:lnSpc>
                  <a:spcPct val="90000"/>
                </a:lnSpc>
                <a:spcBef>
                  <a:spcPts val="490"/>
                </a:spcBef>
                <a:spcAft>
                  <a:spcPts val="0"/>
                </a:spcAft>
                <a:buNone/>
              </a:pPr>
              <a:r>
                <a:rPr lang="en-US" sz="1400">
                  <a:solidFill>
                    <a:schemeClr val="dk1"/>
                  </a:solidFill>
                  <a:latin typeface="Calibri"/>
                  <a:ea typeface="Calibri"/>
                  <a:cs typeface="Calibri"/>
                  <a:sym typeface="Calibri"/>
                </a:rPr>
                <a:t>. Consumes real estate YouTube content </a:t>
              </a:r>
              <a:r>
                <a:rPr lang="en-US" sz="1400">
                  <a:solidFill>
                    <a:schemeClr val="lt1"/>
                  </a:solidFill>
                  <a:latin typeface="Calibri"/>
                  <a:ea typeface="Calibri"/>
                  <a:cs typeface="Calibri"/>
                  <a:sym typeface="Calibri"/>
                </a:rPr>
                <a:t> </a:t>
              </a:r>
              <a:endParaRPr sz="1400">
                <a:solidFill>
                  <a:schemeClr val="lt1"/>
                </a:solidFill>
                <a:latin typeface="Calibri"/>
                <a:ea typeface="Calibri"/>
                <a:cs typeface="Calibri"/>
                <a:sym typeface="Calibri"/>
              </a:endParaRPr>
            </a:p>
          </p:txBody>
        </p:sp>
      </p:grpSp>
      <p:grpSp>
        <p:nvGrpSpPr>
          <p:cNvPr id="204" name="Google Shape;204;p7"/>
          <p:cNvGrpSpPr/>
          <p:nvPr/>
        </p:nvGrpSpPr>
        <p:grpSpPr>
          <a:xfrm>
            <a:off x="8834871" y="1024728"/>
            <a:ext cx="3252025" cy="1877154"/>
            <a:chOff x="0" y="29655"/>
            <a:chExt cx="3252025" cy="1877154"/>
          </a:xfrm>
        </p:grpSpPr>
        <p:sp>
          <p:nvSpPr>
            <p:cNvPr id="205" name="Google Shape;205;p7"/>
            <p:cNvSpPr/>
            <p:nvPr/>
          </p:nvSpPr>
          <p:spPr>
            <a:xfrm>
              <a:off x="0" y="29655"/>
              <a:ext cx="3252025" cy="768858"/>
            </a:xfrm>
            <a:prstGeom prst="roundRect">
              <a:avLst>
                <a:gd name="adj" fmla="val 16667"/>
              </a:avLst>
            </a:prstGeom>
            <a:solidFill>
              <a:srgbClr val="2E75B5"/>
            </a:solidFill>
            <a:ln>
              <a:noFill/>
            </a:ln>
            <a:effectLst>
              <a:outerShdw blurRad="44450" dist="27940" dir="5400000" algn="ctr" rotWithShape="0">
                <a:srgbClr val="000000">
                  <a:alpha val="31764"/>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7"/>
            <p:cNvSpPr txBox="1"/>
            <p:nvPr/>
          </p:nvSpPr>
          <p:spPr>
            <a:xfrm>
              <a:off x="37533" y="67188"/>
              <a:ext cx="3176959" cy="693792"/>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None/>
              </a:pPr>
              <a:r>
                <a:rPr lang="en-US" sz="2400" b="1">
                  <a:solidFill>
                    <a:schemeClr val="dk1"/>
                  </a:solidFill>
                  <a:latin typeface="Arial"/>
                  <a:ea typeface="Arial"/>
                  <a:cs typeface="Arial"/>
                  <a:sym typeface="Arial"/>
                </a:rPr>
                <a:t>Pain Points</a:t>
              </a:r>
              <a:endParaRPr sz="2400">
                <a:solidFill>
                  <a:schemeClr val="dk1"/>
                </a:solidFill>
                <a:latin typeface="Arial"/>
                <a:ea typeface="Arial"/>
                <a:cs typeface="Arial"/>
                <a:sym typeface="Arial"/>
              </a:endParaRPr>
            </a:p>
          </p:txBody>
        </p:sp>
        <p:sp>
          <p:nvSpPr>
            <p:cNvPr id="207" name="Google Shape;207;p7"/>
            <p:cNvSpPr/>
            <p:nvPr/>
          </p:nvSpPr>
          <p:spPr>
            <a:xfrm>
              <a:off x="0" y="665562"/>
              <a:ext cx="3252025" cy="1241247"/>
            </a:xfrm>
            <a:prstGeom prst="roundRect">
              <a:avLst>
                <a:gd name="adj" fmla="val 16667"/>
              </a:avLst>
            </a:prstGeom>
            <a:solidFill>
              <a:srgbClr val="F2F2F2"/>
            </a:solidFill>
            <a:ln>
              <a:noFill/>
            </a:ln>
            <a:effectLst>
              <a:outerShdw blurRad="44450" dist="27940" dir="5400000" algn="ctr" rotWithShape="0">
                <a:srgbClr val="000000">
                  <a:alpha val="31764"/>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7"/>
            <p:cNvSpPr txBox="1"/>
            <p:nvPr/>
          </p:nvSpPr>
          <p:spPr>
            <a:xfrm>
              <a:off x="60593" y="726155"/>
              <a:ext cx="3130839" cy="1120061"/>
            </a:xfrm>
            <a:prstGeom prst="rect">
              <a:avLst/>
            </a:prstGeom>
            <a:noFill/>
            <a:ln>
              <a:noFill/>
            </a:ln>
          </p:spPr>
          <p:txBody>
            <a:bodyPr spcFirstLastPara="1" wrap="square" lIns="53325" tIns="53325" rIns="53325" bIns="53325" anchor="ctr" anchorCtr="0">
              <a:noAutofit/>
            </a:bodyPr>
            <a:lstStyle/>
            <a:p>
              <a:pPr marL="0" marR="0" lvl="0" indent="0" algn="l" rtl="0">
                <a:lnSpc>
                  <a:spcPct val="90000"/>
                </a:lnSpc>
                <a:spcBef>
                  <a:spcPts val="0"/>
                </a:spcBef>
                <a:spcAft>
                  <a:spcPts val="0"/>
                </a:spcAft>
                <a:buNone/>
              </a:pPr>
              <a:r>
                <a:rPr lang="en-US" sz="1400">
                  <a:solidFill>
                    <a:schemeClr val="dk1"/>
                  </a:solidFill>
                  <a:latin typeface="Calibri"/>
                  <a:ea typeface="Calibri"/>
                  <a:cs typeface="Calibri"/>
                  <a:sym typeface="Calibri"/>
                </a:rPr>
                <a:t>. High risk of fraud when investing from Abroad                                                               . No Trusted digital platform for verified property ownership</a:t>
              </a:r>
              <a:endParaRPr sz="1400">
                <a:solidFill>
                  <a:schemeClr val="dk1"/>
                </a:solidFill>
                <a:latin typeface="Calibri"/>
                <a:ea typeface="Calibri"/>
                <a:cs typeface="Calibri"/>
                <a:sym typeface="Calibri"/>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8"/>
          <p:cNvSpPr/>
          <p:nvPr/>
        </p:nvSpPr>
        <p:spPr>
          <a:xfrm>
            <a:off x="3268718" y="2350749"/>
            <a:ext cx="3268717" cy="369332"/>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chemeClr val="dk1"/>
              </a:solidFill>
              <a:latin typeface="Arial"/>
              <a:ea typeface="Arial"/>
              <a:cs typeface="Arial"/>
              <a:sym typeface="Arial"/>
            </a:endParaRPr>
          </a:p>
        </p:txBody>
      </p:sp>
      <p:sp>
        <p:nvSpPr>
          <p:cNvPr id="215" name="Google Shape;215;p8"/>
          <p:cNvSpPr/>
          <p:nvPr/>
        </p:nvSpPr>
        <p:spPr>
          <a:xfrm>
            <a:off x="0" y="0"/>
            <a:ext cx="12192000" cy="15875"/>
          </a:xfrm>
          <a:prstGeom prst="rect">
            <a:avLst/>
          </a:prstGeom>
          <a:solidFill>
            <a:srgbClr val="000000"/>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6" name="Google Shape;216;p8"/>
          <p:cNvSpPr/>
          <p:nvPr/>
        </p:nvSpPr>
        <p:spPr>
          <a:xfrm>
            <a:off x="0" y="59809"/>
            <a:ext cx="184731" cy="369332"/>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chemeClr val="dk1"/>
              </a:solidFill>
              <a:latin typeface="Arial"/>
              <a:ea typeface="Arial"/>
              <a:cs typeface="Arial"/>
              <a:sym typeface="Arial"/>
            </a:endParaRPr>
          </a:p>
        </p:txBody>
      </p:sp>
      <p:sp>
        <p:nvSpPr>
          <p:cNvPr id="217" name="Google Shape;217;p8"/>
          <p:cNvSpPr txBox="1"/>
          <p:nvPr/>
        </p:nvSpPr>
        <p:spPr>
          <a:xfrm>
            <a:off x="-111512" y="-209930"/>
            <a:ext cx="4169731" cy="64629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1" dirty="0" smtClean="0">
                <a:solidFill>
                  <a:srgbClr val="2E75B5"/>
                </a:solidFill>
                <a:latin typeface="Arial"/>
                <a:ea typeface="Arial"/>
                <a:cs typeface="Arial"/>
                <a:sym typeface="Arial"/>
              </a:rPr>
              <a:t>Product Prototype</a:t>
            </a:r>
            <a:r>
              <a:rPr lang="en-US" sz="3600" b="1" dirty="0" smtClean="0">
                <a:solidFill>
                  <a:srgbClr val="2E75B5"/>
                </a:solidFill>
                <a:latin typeface="Arial"/>
                <a:ea typeface="Arial"/>
                <a:cs typeface="Arial"/>
                <a:sym typeface="Arial"/>
              </a:rPr>
              <a:t> </a:t>
            </a:r>
            <a:endParaRPr sz="3600" b="1" dirty="0">
              <a:solidFill>
                <a:srgbClr val="2E75B5"/>
              </a:solidFill>
              <a:latin typeface="Arial"/>
              <a:ea typeface="Arial"/>
              <a:cs typeface="Arial"/>
              <a:sym typeface="Arial"/>
            </a:endParaRPr>
          </a:p>
        </p:txBody>
      </p:sp>
      <p:pic>
        <p:nvPicPr>
          <p:cNvPr id="218" name="Google Shape;218;p8"/>
          <p:cNvPicPr preferRelativeResize="0"/>
          <p:nvPr/>
        </p:nvPicPr>
        <p:blipFill rotWithShape="1">
          <a:blip r:embed="rId3">
            <a:alphaModFix/>
          </a:blip>
          <a:srcRect/>
          <a:stretch/>
        </p:blipFill>
        <p:spPr>
          <a:xfrm>
            <a:off x="33041" y="473075"/>
            <a:ext cx="2441777" cy="5857878"/>
          </a:xfrm>
          <a:prstGeom prst="rect">
            <a:avLst/>
          </a:prstGeom>
          <a:noFill/>
          <a:ln>
            <a:noFill/>
          </a:ln>
        </p:spPr>
      </p:pic>
      <p:pic>
        <p:nvPicPr>
          <p:cNvPr id="219" name="Google Shape;219;p8"/>
          <p:cNvPicPr preferRelativeResize="0"/>
          <p:nvPr/>
        </p:nvPicPr>
        <p:blipFill rotWithShape="1">
          <a:blip r:embed="rId4">
            <a:alphaModFix/>
          </a:blip>
          <a:srcRect/>
          <a:stretch/>
        </p:blipFill>
        <p:spPr>
          <a:xfrm>
            <a:off x="4709777" y="429140"/>
            <a:ext cx="2417816" cy="5971659"/>
          </a:xfrm>
          <a:prstGeom prst="rect">
            <a:avLst/>
          </a:prstGeom>
          <a:noFill/>
          <a:ln>
            <a:noFill/>
          </a:ln>
        </p:spPr>
      </p:pic>
      <p:pic>
        <p:nvPicPr>
          <p:cNvPr id="220" name="Google Shape;220;p8"/>
          <p:cNvPicPr preferRelativeResize="0"/>
          <p:nvPr/>
        </p:nvPicPr>
        <p:blipFill rotWithShape="1">
          <a:blip r:embed="rId5">
            <a:alphaModFix/>
          </a:blip>
          <a:srcRect/>
          <a:stretch/>
        </p:blipFill>
        <p:spPr>
          <a:xfrm>
            <a:off x="7066754" y="429141"/>
            <a:ext cx="2417816" cy="6428859"/>
          </a:xfrm>
          <a:prstGeom prst="rect">
            <a:avLst/>
          </a:prstGeom>
          <a:noFill/>
          <a:ln>
            <a:noFill/>
          </a:ln>
        </p:spPr>
      </p:pic>
      <p:pic>
        <p:nvPicPr>
          <p:cNvPr id="221" name="Google Shape;221;p8"/>
          <p:cNvPicPr preferRelativeResize="0"/>
          <p:nvPr/>
        </p:nvPicPr>
        <p:blipFill rotWithShape="1">
          <a:blip r:embed="rId6">
            <a:alphaModFix/>
          </a:blip>
          <a:srcRect/>
          <a:stretch/>
        </p:blipFill>
        <p:spPr>
          <a:xfrm>
            <a:off x="2513137" y="414450"/>
            <a:ext cx="2185913" cy="6047118"/>
          </a:xfrm>
          <a:prstGeom prst="rect">
            <a:avLst/>
          </a:prstGeom>
          <a:noFill/>
          <a:ln>
            <a:noFill/>
          </a:ln>
        </p:spPr>
      </p:pic>
      <p:pic>
        <p:nvPicPr>
          <p:cNvPr id="222" name="Google Shape;222;p8"/>
          <p:cNvPicPr preferRelativeResize="0"/>
          <p:nvPr/>
        </p:nvPicPr>
        <p:blipFill rotWithShape="1">
          <a:blip r:embed="rId7">
            <a:alphaModFix/>
          </a:blip>
          <a:srcRect/>
          <a:stretch/>
        </p:blipFill>
        <p:spPr>
          <a:xfrm>
            <a:off x="9423730" y="414450"/>
            <a:ext cx="2424792" cy="6103861"/>
          </a:xfrm>
          <a:prstGeom prst="rect">
            <a:avLst/>
          </a:prstGeom>
          <a:noFill/>
          <a:ln>
            <a:noFill/>
          </a:ln>
        </p:spPr>
      </p:pic>
      <p:pic>
        <p:nvPicPr>
          <p:cNvPr id="11" name="Google Shape;218;p8"/>
          <p:cNvPicPr preferRelativeResize="0"/>
          <p:nvPr/>
        </p:nvPicPr>
        <p:blipFill rotWithShape="1">
          <a:blip r:embed="rId3">
            <a:alphaModFix/>
          </a:blip>
          <a:srcRect/>
          <a:stretch/>
        </p:blipFill>
        <p:spPr>
          <a:xfrm>
            <a:off x="37305" y="473075"/>
            <a:ext cx="2441777" cy="5857878"/>
          </a:xfrm>
          <a:prstGeom prst="rect">
            <a:avLst/>
          </a:prstGeom>
          <a:noFill/>
          <a:ln>
            <a:noFill/>
          </a:ln>
        </p:spPr>
      </p:pic>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213</TotalTime>
  <Words>851</Words>
  <Application>Microsoft Office PowerPoint</Application>
  <PresentationFormat>Widescreen</PresentationFormat>
  <Paragraphs>128</Paragraphs>
  <Slides>16</Slides>
  <Notes>14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16</vt:i4>
      </vt:variant>
    </vt:vector>
  </HeadingPairs>
  <TitlesOfParts>
    <vt:vector size="20" baseType="lpstr">
      <vt:lpstr>Yu Gothic UI Light</vt:lpstr>
      <vt:lpstr>Arial</vt:lpstr>
      <vt:lpstr>Calibri</vt:lpstr>
      <vt:lpstr>Office Theme</vt:lpstr>
      <vt:lpstr>Oga Landlord – Democratizing Property Ownership in Africa </vt:lpstr>
      <vt:lpstr>The Big Idea: Solving the Property Ownership Barrier in Africa</vt:lpstr>
      <vt:lpstr>Our Vision &amp; Mission</vt:lpstr>
      <vt:lpstr>MARKET RESEARCH: USER INSIGHTS CUSTOMER SEGMENTATION</vt:lpstr>
      <vt:lpstr>PowerPoint Presentation</vt:lpstr>
      <vt:lpstr>PowerPoint Presentation</vt:lpstr>
      <vt:lpstr>PowerPoint Presentation</vt:lpstr>
      <vt:lpstr>PowerPoint Presentation</vt:lpstr>
      <vt:lpstr>PowerPoint Presentation</vt:lpstr>
      <vt:lpstr>User flow </vt:lpstr>
      <vt:lpstr>Product Goals and Metrics</vt:lpstr>
      <vt:lpstr>User Stories</vt:lpstr>
      <vt:lpstr>PowerPoint Presentation</vt:lpstr>
      <vt:lpstr>  Go-To-Market-Strategy  The target audience is young professionals, students, and first-time investors who want affordable entry into real estate. They can be reached primarily through digital channels and trusted partnerships.  </vt:lpstr>
      <vt:lpstr>Metric for Success</vt:lpstr>
      <vt:lpstr>Contact Me</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Oga Landlord – Democratizing Property Ownership in Africa</dc:title>
  <dc:creator>hp</dc:creator>
  <cp:lastModifiedBy>hp</cp:lastModifiedBy>
  <cp:revision>9</cp:revision>
  <dcterms:created xsi:type="dcterms:W3CDTF">2025-08-19T11:59:07Z</dcterms:created>
  <dcterms:modified xsi:type="dcterms:W3CDTF">2025-10-23T17:30:00Z</dcterms:modified>
</cp:coreProperties>
</file>